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5"/>
  </p:notesMasterIdLst>
  <p:sldIdLst>
    <p:sldId id="256" r:id="rId2"/>
    <p:sldId id="274" r:id="rId3"/>
    <p:sldId id="270" r:id="rId4"/>
    <p:sldId id="271" r:id="rId5"/>
    <p:sldId id="263" r:id="rId6"/>
    <p:sldId id="261" r:id="rId7"/>
    <p:sldId id="262" r:id="rId8"/>
    <p:sldId id="264" r:id="rId9"/>
    <p:sldId id="265" r:id="rId10"/>
    <p:sldId id="266" r:id="rId11"/>
    <p:sldId id="267" r:id="rId12"/>
    <p:sldId id="273" r:id="rId13"/>
    <p:sldId id="268" r:id="rId14"/>
  </p:sldIdLst>
  <p:sldSz cx="12192000" cy="6858000"/>
  <p:notesSz cx="6858000" cy="9144000"/>
  <p:embeddedFontLst>
    <p:embeddedFont>
      <p:font typeface="Pretendard" panose="02000503000000020004" pitchFamily="50" charset="-127"/>
      <p:regular r:id="rId16"/>
      <p:bold r:id="rId17"/>
    </p:embeddedFont>
    <p:embeddedFont>
      <p:font typeface="Pretendard Variable" panose="02000003000000020004" pitchFamily="2" charset="-127"/>
      <p:regular r:id="rId18"/>
      <p:bold r:id="rId19"/>
    </p:embeddedFont>
    <p:embeddedFont>
      <p:font typeface="맑은 고딕" panose="020B0503020000020004" pitchFamily="50" charset="-127"/>
      <p:regular r:id="rId20"/>
      <p:bold r:id="rId2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4E4E4"/>
    <a:srgbClr val="FFFEB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63" autoAdjust="0"/>
    <p:restoredTop sz="94660"/>
  </p:normalViewPr>
  <p:slideViewPr>
    <p:cSldViewPr snapToGrid="0">
      <p:cViewPr>
        <p:scale>
          <a:sx n="125" d="100"/>
          <a:sy n="125" d="100"/>
        </p:scale>
        <p:origin x="594" y="6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DB1DC7-E174-42F8-BE94-E2F922C6C3EC}" type="datetimeFigureOut">
              <a:rPr lang="ko-KR" altLang="en-US" smtClean="0"/>
              <a:t>2025-11-02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127486-9985-4136-9B5A-6C6F0B8AF1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35349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D4B8EE-4AAC-C3D6-BF21-56FFE5B74E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DD5990A-8E2E-F440-A721-539FD8ABEF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0D07D05-9F41-55EA-64C4-B7040EA579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62378DC-D2AF-ED45-3833-71CF6245A1C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127486-9985-4136-9B5A-6C6F0B8AF1B8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86854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127486-9985-4136-9B5A-6C6F0B8AF1B8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41898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127486-9985-4136-9B5A-6C6F0B8AF1B8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71180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96B49D-1848-E728-258F-32895FDB53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E9AD183-B473-5EFC-E074-8C4DE95FD6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7393A84-25A3-D719-9BBD-0E144C22CF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639F5-8E36-4869-92EB-CA9FC3008BC8}" type="datetimeFigureOut">
              <a:rPr lang="ko-KR" altLang="en-US" smtClean="0"/>
              <a:t>2025-11-02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766C511-FC45-7080-0981-FB87628302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BCF6BFD-5AB4-BFA3-3570-C670DBA64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8E1B2-CEF9-4354-A437-05D73366FE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83978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A94CA9-300E-8CCD-A2BD-B393FDBB78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4876114-098B-4ED8-4A6F-88A79F4E41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F4681AE-3611-3DEA-6186-DA45827572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639F5-8E36-4869-92EB-CA9FC3008BC8}" type="datetimeFigureOut">
              <a:rPr lang="ko-KR" altLang="en-US" smtClean="0"/>
              <a:t>2025-11-02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8885846-D922-95E5-F1BB-1E30E3323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11D9F1D-1700-56DD-4555-5FC0C465D0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8E1B2-CEF9-4354-A437-05D73366FE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60997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2422179-BB8D-5C89-E4F9-1D28E16D3A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6AB4C11-AE63-3B96-A47E-78D88DE0A9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3D93F7A-34E7-500A-C9E0-3766603843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639F5-8E36-4869-92EB-CA9FC3008BC8}" type="datetimeFigureOut">
              <a:rPr lang="ko-KR" altLang="en-US" smtClean="0"/>
              <a:t>2025-11-02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7E9C0A5-A423-9C28-C7AC-A108973A8F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B3102FE-C3CB-6DD5-E544-C2ECDAFE6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8E1B2-CEF9-4354-A437-05D73366FE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54179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73D93B-F8C7-0BB6-262A-3BBD0E5050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736" y="329478"/>
            <a:ext cx="11538528" cy="804842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DBC7E93-ACA5-E7AC-347C-BD61D05094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6737" y="1226916"/>
            <a:ext cx="11538527" cy="4857683"/>
          </a:xfr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DB89020-A109-6647-8A0C-8208C23FC7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639F5-8E36-4869-92EB-CA9FC3008BC8}" type="datetimeFigureOut">
              <a:rPr lang="ko-KR" altLang="en-US" smtClean="0"/>
              <a:t>2025-11-02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4A9DDDD-F29F-4FA5-6FFD-8FBDBA9423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630E3C6-2D9F-864E-D879-B8900B7D1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8E1B2-CEF9-4354-A437-05D73366FE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43563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A76D63-07F6-86E1-0EEF-9EA1F0100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7051CED-EB84-0346-E973-961C2A3881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FE3C3C6-C7DD-37AF-BA66-F98C093055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639F5-8E36-4869-92EB-CA9FC3008BC8}" type="datetimeFigureOut">
              <a:rPr lang="ko-KR" altLang="en-US" smtClean="0"/>
              <a:t>2025-11-02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32CCCE3-1843-6029-6146-753BDBA2DE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29445DE-6AFC-8804-57F2-29CDDD1C1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8E1B2-CEF9-4354-A437-05D73366FE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442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007AC7-AF26-0656-B7F4-BB27659DDE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534C8BE-10D0-034F-5B6E-43D3AE1E57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3AFB2EA-4248-F316-90B6-B57D087FD7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714A243-A4A7-4CA1-5917-A2438C4167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639F5-8E36-4869-92EB-CA9FC3008BC8}" type="datetimeFigureOut">
              <a:rPr lang="ko-KR" altLang="en-US" smtClean="0"/>
              <a:t>2025-11-02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97093BD-5354-928E-0A6F-430B3AC493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DE64909-B907-E102-3736-A5C3EE1CF4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8E1B2-CEF9-4354-A437-05D73366FE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53034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2A89EE-8A50-8BC8-903B-9A60C22671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F848B59-6078-4272-806C-ED27B9FA7A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B7F60D3-9BB2-AE4F-B3AD-305EA3971C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3DCD06D-BF60-0A7A-C76E-AE85CF74341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C64597B-9C71-C68D-1056-1D660ABBEC2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3405300-A86A-8C6B-4F61-65B424E916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639F5-8E36-4869-92EB-CA9FC3008BC8}" type="datetimeFigureOut">
              <a:rPr lang="ko-KR" altLang="en-US" smtClean="0"/>
              <a:t>2025-11-02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707490D-2484-3A1B-8078-18B13C8C98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57F98A6-F6FA-DA2E-7C54-F1BC772D6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8E1B2-CEF9-4354-A437-05D73366FE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4232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13ED17-BEDC-631E-C9D7-6FF7EDB9E0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36D8292-E9CC-DAE7-0EDA-FF0A668457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639F5-8E36-4869-92EB-CA9FC3008BC8}" type="datetimeFigureOut">
              <a:rPr lang="ko-KR" altLang="en-US" smtClean="0"/>
              <a:t>2025-11-02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F8349EC-6493-C384-07A9-9C1E91BEC8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465AEEC-AE71-A04B-DE03-A62F053357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8E1B2-CEF9-4354-A437-05D73366FE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14254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80073CF-59E3-7E6D-9981-38586812B9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639F5-8E36-4869-92EB-CA9FC3008BC8}" type="datetimeFigureOut">
              <a:rPr lang="ko-KR" altLang="en-US" smtClean="0"/>
              <a:t>2025-11-02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02A4222-F019-5054-473F-DE43E3E6DB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080CB37-8B06-45D1-FDA1-5C64FAEE8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8E1B2-CEF9-4354-A437-05D73366FE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07757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C77BF0-16E0-54A1-75C4-1370B38F4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0FA5C2D-9C5B-03A2-F76C-65336AD1C5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1B70462-CA45-6890-AF88-26BE89468C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7A3FF1A-F60C-CD55-A488-33C24847FC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639F5-8E36-4869-92EB-CA9FC3008BC8}" type="datetimeFigureOut">
              <a:rPr lang="ko-KR" altLang="en-US" smtClean="0"/>
              <a:t>2025-11-02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3B6D23C-14EA-4733-7F77-76D8DC75D7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9FE1167-17C4-60FF-69F3-F2D45F312D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8E1B2-CEF9-4354-A437-05D73366FE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47456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E47612-FE05-6814-3A4D-9B8A27633B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DC0D902-B630-1622-00BC-BF55E8E4BFF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A0F087D-D775-FA4E-F9D7-44DF261EB2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DF34882-8BC4-961B-4117-79C458B9F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639F5-8E36-4869-92EB-CA9FC3008BC8}" type="datetimeFigureOut">
              <a:rPr lang="ko-KR" altLang="en-US" smtClean="0"/>
              <a:t>2025-11-02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E3322DD-0DC0-C846-D98A-1CF5C3DCA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A688D49-BB8E-1B5F-BB42-7A2375DFF3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8E1B2-CEF9-4354-A437-05D73366FE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23274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B82A212-A88B-EAB9-5531-D5E0F313C3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F75946C-6169-152B-B91E-A590488395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E321E4C-B05B-671B-8CBA-AC192AC99A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F7639F5-8E36-4869-92EB-CA9FC3008BC8}" type="datetimeFigureOut">
              <a:rPr lang="ko-KR" altLang="en-US" smtClean="0"/>
              <a:t>2025-11-02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33D3CE9-C554-DF61-93C9-A64FBE68F00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9577F8-3F19-C7D7-4EC0-8E729A9E7E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F78E1B2-CEF9-4354-A437-05D73366FEFC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0D6B2F6-D473-FBFC-4005-7890916191BE}"/>
              </a:ext>
            </a:extLst>
          </p:cNvPr>
          <p:cNvSpPr/>
          <p:nvPr userDrawn="1"/>
        </p:nvSpPr>
        <p:spPr>
          <a:xfrm>
            <a:off x="0" y="-60960"/>
            <a:ext cx="12291060" cy="7002780"/>
          </a:xfrm>
          <a:prstGeom prst="rect">
            <a:avLst/>
          </a:prstGeom>
          <a:gradFill>
            <a:gsLst>
              <a:gs pos="0">
                <a:schemeClr val="bg2">
                  <a:lumMod val="90000"/>
                </a:schemeClr>
              </a:gs>
              <a:gs pos="100000">
                <a:schemeClr val="bg1">
                  <a:lumMod val="95000"/>
                </a:schemeClr>
              </a:gs>
            </a:gsLst>
            <a:lin ang="14400000" scaled="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68019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Pretendard" panose="02000503000000020004" pitchFamily="50" charset="-127"/>
          <a:ea typeface="Pretendard" panose="02000503000000020004" pitchFamily="50" charset="-127"/>
          <a:cs typeface="Pretendard" panose="02000503000000020004" pitchFamily="50" charset="-127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Pretendard" panose="02000503000000020004" pitchFamily="50" charset="-127"/>
          <a:ea typeface="Pretendard" panose="02000503000000020004" pitchFamily="50" charset="-127"/>
          <a:cs typeface="Pretendard" panose="02000503000000020004" pitchFamily="50" charset="-127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Pretendard" panose="02000503000000020004" pitchFamily="50" charset="-127"/>
          <a:ea typeface="Pretendard" panose="02000503000000020004" pitchFamily="50" charset="-127"/>
          <a:cs typeface="Pretendard" panose="02000503000000020004" pitchFamily="50" charset="-127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Pretendard" panose="02000503000000020004" pitchFamily="50" charset="-127"/>
          <a:ea typeface="Pretendard" panose="02000503000000020004" pitchFamily="50" charset="-127"/>
          <a:cs typeface="Pretendard" panose="02000503000000020004" pitchFamily="50" charset="-127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Pretendard" panose="02000503000000020004" pitchFamily="50" charset="-127"/>
          <a:ea typeface="Pretendard" panose="02000503000000020004" pitchFamily="50" charset="-127"/>
          <a:cs typeface="Pretendard" panose="02000503000000020004" pitchFamily="50" charset="-127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Pretendard" panose="02000503000000020004" pitchFamily="50" charset="-127"/>
          <a:ea typeface="Pretendard" panose="02000503000000020004" pitchFamily="50" charset="-127"/>
          <a:cs typeface="Pretendard" panose="02000503000000020004" pitchFamily="50" charset="-127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9A1A9D-E367-98A7-F088-39204474C1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0761" y="868362"/>
            <a:ext cx="9350477" cy="2387600"/>
          </a:xfrm>
        </p:spPr>
        <p:txBody>
          <a:bodyPr>
            <a:normAutofit/>
          </a:bodyPr>
          <a:lstStyle/>
          <a:p>
            <a:r>
              <a:rPr lang="ko-KR" altLang="en-US" sz="3600" b="1" dirty="0"/>
              <a:t>서울시 지역별 특징에 따른 화재 발생 상관관계 분석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A59BF30-EBB1-536A-CF74-BB9BC188D5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9" y="3342958"/>
            <a:ext cx="9144000" cy="1655762"/>
          </a:xfrm>
        </p:spPr>
        <p:txBody>
          <a:bodyPr>
            <a:normAutofit/>
          </a:bodyPr>
          <a:lstStyle/>
          <a:p>
            <a:r>
              <a:rPr lang="en-US" altLang="ko-KR" sz="2000" b="1" dirty="0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20241519 / </a:t>
            </a:r>
            <a:r>
              <a:rPr lang="ko-KR" altLang="en-US" sz="2000" b="1" dirty="0" err="1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조예성</a:t>
            </a:r>
            <a:endParaRPr lang="en-US" altLang="ko-KR" sz="2000" b="1" dirty="0">
              <a:latin typeface="Pretendard Variable" panose="02000003000000020004" pitchFamily="2" charset="-127"/>
              <a:ea typeface="Pretendard Variable" panose="02000003000000020004" pitchFamily="2" charset="-127"/>
              <a:cs typeface="Pretendard Variable" panose="02000003000000020004" pitchFamily="2" charset="-127"/>
            </a:endParaRPr>
          </a:p>
          <a:p>
            <a:r>
              <a:rPr lang="ko-KR" altLang="en-US" sz="1400" dirty="0" err="1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빅데이터응용프로그래밍</a:t>
            </a:r>
            <a:endParaRPr lang="en-US" altLang="ko-KR" sz="1400" dirty="0">
              <a:latin typeface="Pretendard Variable" panose="02000003000000020004" pitchFamily="2" charset="-127"/>
              <a:ea typeface="Pretendard Variable" panose="02000003000000020004" pitchFamily="2" charset="-127"/>
              <a:cs typeface="Pretendard Variable" panose="02000003000000020004" pitchFamily="2" charset="-127"/>
            </a:endParaRPr>
          </a:p>
          <a:p>
            <a:r>
              <a:rPr lang="en-US" altLang="ko-KR" sz="1400" dirty="0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 2025.11.02.</a:t>
            </a:r>
            <a:endParaRPr lang="ko-KR" altLang="en-US" sz="1400" dirty="0">
              <a:latin typeface="Pretendard Variable" panose="02000003000000020004" pitchFamily="2" charset="-127"/>
              <a:ea typeface="Pretendard Variable" panose="02000003000000020004" pitchFamily="2" charset="-127"/>
              <a:cs typeface="Pretendard Variable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646705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39EB4A-5850-6F0E-1E90-BFD673B9E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기대 결과 및 활용 방안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746E501-872D-C404-AAF2-731ECD470249}"/>
              </a:ext>
            </a:extLst>
          </p:cNvPr>
          <p:cNvSpPr/>
          <p:nvPr/>
        </p:nvSpPr>
        <p:spPr>
          <a:xfrm>
            <a:off x="2526137" y="1936829"/>
            <a:ext cx="2636413" cy="273050"/>
          </a:xfrm>
          <a:prstGeom prst="rect">
            <a:avLst/>
          </a:prstGeom>
          <a:solidFill>
            <a:srgbClr val="FFFEB8">
              <a:alpha val="6588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99E7E7D-3FFF-355B-B3A0-2484F5F81203}"/>
              </a:ext>
            </a:extLst>
          </p:cNvPr>
          <p:cNvSpPr/>
          <p:nvPr/>
        </p:nvSpPr>
        <p:spPr>
          <a:xfrm>
            <a:off x="5758287" y="1936829"/>
            <a:ext cx="1391813" cy="273050"/>
          </a:xfrm>
          <a:prstGeom prst="rect">
            <a:avLst/>
          </a:prstGeom>
          <a:solidFill>
            <a:srgbClr val="FFFEB8">
              <a:alpha val="6588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8FFF135-CFED-6087-3805-6ADB343DF1A3}"/>
              </a:ext>
            </a:extLst>
          </p:cNvPr>
          <p:cNvSpPr/>
          <p:nvPr/>
        </p:nvSpPr>
        <p:spPr>
          <a:xfrm>
            <a:off x="7275937" y="1598357"/>
            <a:ext cx="1868063" cy="273050"/>
          </a:xfrm>
          <a:prstGeom prst="rect">
            <a:avLst/>
          </a:prstGeom>
          <a:solidFill>
            <a:srgbClr val="FFFEB8">
              <a:alpha val="6588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6215323-BDB6-BC93-3513-97BCF77016A2}"/>
              </a:ext>
            </a:extLst>
          </p:cNvPr>
          <p:cNvSpPr/>
          <p:nvPr/>
        </p:nvSpPr>
        <p:spPr>
          <a:xfrm>
            <a:off x="3777087" y="2662105"/>
            <a:ext cx="2680863" cy="273050"/>
          </a:xfrm>
          <a:prstGeom prst="rect">
            <a:avLst/>
          </a:prstGeom>
          <a:solidFill>
            <a:srgbClr val="FFFEB8">
              <a:alpha val="6588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3303CFD-C3AC-3D4E-F574-5ECF74FDD3B2}"/>
              </a:ext>
            </a:extLst>
          </p:cNvPr>
          <p:cNvSpPr/>
          <p:nvPr/>
        </p:nvSpPr>
        <p:spPr>
          <a:xfrm>
            <a:off x="3760631" y="3744014"/>
            <a:ext cx="2392520" cy="273050"/>
          </a:xfrm>
          <a:prstGeom prst="rect">
            <a:avLst/>
          </a:prstGeom>
          <a:solidFill>
            <a:srgbClr val="FFFEB8">
              <a:alpha val="6588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7D31FF4-0146-A9EF-43E1-18183C8D2A6C}"/>
              </a:ext>
            </a:extLst>
          </p:cNvPr>
          <p:cNvSpPr/>
          <p:nvPr/>
        </p:nvSpPr>
        <p:spPr>
          <a:xfrm>
            <a:off x="2820831" y="4090944"/>
            <a:ext cx="956256" cy="273050"/>
          </a:xfrm>
          <a:prstGeom prst="rect">
            <a:avLst/>
          </a:prstGeom>
          <a:solidFill>
            <a:srgbClr val="FFFEB8">
              <a:alpha val="6588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997B59D-3DD3-A365-5A22-218EBBD304B9}"/>
              </a:ext>
            </a:extLst>
          </p:cNvPr>
          <p:cNvSpPr/>
          <p:nvPr/>
        </p:nvSpPr>
        <p:spPr>
          <a:xfrm>
            <a:off x="4478763" y="4825923"/>
            <a:ext cx="1674388" cy="273050"/>
          </a:xfrm>
          <a:prstGeom prst="rect">
            <a:avLst/>
          </a:prstGeom>
          <a:solidFill>
            <a:srgbClr val="FFFEB8">
              <a:alpha val="6588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A7CF8B1-4FE8-5D77-E54B-E57D249F15E1}"/>
              </a:ext>
            </a:extLst>
          </p:cNvPr>
          <p:cNvSpPr/>
          <p:nvPr/>
        </p:nvSpPr>
        <p:spPr>
          <a:xfrm>
            <a:off x="3760631" y="5500909"/>
            <a:ext cx="1452719" cy="273050"/>
          </a:xfrm>
          <a:prstGeom prst="rect">
            <a:avLst/>
          </a:prstGeom>
          <a:solidFill>
            <a:srgbClr val="FFFEB8">
              <a:alpha val="6588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0F8B20F-1854-0CB2-04F7-E7D072114E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000" b="1" dirty="0"/>
              <a:t>화재 위험도 분석 결과 도출</a:t>
            </a:r>
            <a:endParaRPr lang="en-US" altLang="ko-KR" sz="2000" b="1" dirty="0"/>
          </a:p>
          <a:p>
            <a:pPr lvl="1"/>
            <a:r>
              <a:rPr lang="ko-KR" altLang="en-US" sz="2000" dirty="0"/>
              <a:t>인구밀도</a:t>
            </a:r>
            <a:r>
              <a:rPr lang="en-US" altLang="ko-KR" sz="2000" dirty="0"/>
              <a:t>, </a:t>
            </a:r>
            <a:r>
              <a:rPr lang="ko-KR" altLang="en-US" sz="2000" dirty="0"/>
              <a:t>건축물 노후도</a:t>
            </a:r>
            <a:r>
              <a:rPr lang="en-US" altLang="ko-KR" sz="2000" dirty="0"/>
              <a:t>, </a:t>
            </a:r>
            <a:r>
              <a:rPr lang="ko-KR" altLang="en-US" sz="2000" dirty="0"/>
              <a:t>상업 분야 등 각종 데이터를 활용하여 화재 위험도를 수치로 정리</a:t>
            </a:r>
            <a:endParaRPr lang="en-US" altLang="ko-KR" sz="2000" dirty="0"/>
          </a:p>
          <a:p>
            <a:pPr lvl="1"/>
            <a:r>
              <a:rPr lang="ko-KR" altLang="en-US" sz="2000" dirty="0"/>
              <a:t>이를 기반으로 고위험 지역 사전 식별하고</a:t>
            </a:r>
            <a:r>
              <a:rPr lang="en-US" altLang="ko-KR" sz="2000" dirty="0"/>
              <a:t>, </a:t>
            </a:r>
            <a:r>
              <a:rPr lang="ko-KR" altLang="en-US" sz="2000" dirty="0"/>
              <a:t>우선 대응지역 선정에 활용</a:t>
            </a:r>
            <a:endParaRPr lang="en-US" altLang="ko-KR" sz="2000" dirty="0"/>
          </a:p>
          <a:p>
            <a:r>
              <a:rPr lang="ko-KR" altLang="en-US" sz="2000" b="1" dirty="0"/>
              <a:t>계절</a:t>
            </a:r>
            <a:r>
              <a:rPr lang="en-US" altLang="ko-KR" sz="2000" b="1" dirty="0"/>
              <a:t>·</a:t>
            </a:r>
            <a:r>
              <a:rPr lang="ko-KR" altLang="en-US" sz="2000" b="1" dirty="0"/>
              <a:t>환경 요인에 따른 화재 패턴 파악</a:t>
            </a:r>
            <a:endParaRPr lang="en-US" altLang="ko-KR" sz="2000" b="1" dirty="0"/>
          </a:p>
          <a:p>
            <a:pPr lvl="1"/>
            <a:r>
              <a:rPr lang="en-US" altLang="ko-KR" sz="2000" dirty="0"/>
              <a:t>S-DoT </a:t>
            </a:r>
            <a:r>
              <a:rPr lang="ko-KR" altLang="en-US" sz="2000" dirty="0"/>
              <a:t>데이터를 활용하여 계절</a:t>
            </a:r>
            <a:r>
              <a:rPr lang="en-US" altLang="ko-KR" sz="2000" dirty="0"/>
              <a:t>·</a:t>
            </a:r>
            <a:r>
              <a:rPr lang="ko-KR" altLang="en-US" sz="2000" dirty="0"/>
              <a:t>환경 요인에 따른 패턴을 파악</a:t>
            </a:r>
            <a:endParaRPr lang="en-US" altLang="ko-KR" sz="2000" dirty="0"/>
          </a:p>
          <a:p>
            <a:pPr lvl="1"/>
            <a:r>
              <a:rPr lang="ko-KR" altLang="en-US" sz="2000" dirty="0"/>
              <a:t>화재 취약 계절</a:t>
            </a:r>
            <a:r>
              <a:rPr lang="en-US" altLang="ko-KR" sz="2000" dirty="0"/>
              <a:t>·</a:t>
            </a:r>
            <a:r>
              <a:rPr lang="ko-KR" altLang="en-US" sz="2000" dirty="0"/>
              <a:t>환경 파악하여 캠페인 및 화재 점검 시기 설정에 활용</a:t>
            </a:r>
            <a:endParaRPr lang="en-US" altLang="ko-KR" sz="2000" dirty="0"/>
          </a:p>
          <a:p>
            <a:r>
              <a:rPr lang="ko-KR" altLang="en-US" sz="2000" b="1" dirty="0"/>
              <a:t>소방시설 부족 지역 파악 및 보완</a:t>
            </a:r>
            <a:endParaRPr lang="en-US" altLang="ko-KR" sz="2000" b="1" dirty="0"/>
          </a:p>
          <a:p>
            <a:pPr lvl="1"/>
            <a:r>
              <a:rPr lang="ko-KR" altLang="en-US" sz="2000" dirty="0"/>
              <a:t>화재위험도가 높은 지역 중 소방 시설이 부족한 지역을 파악</a:t>
            </a:r>
            <a:endParaRPr lang="en-US" altLang="ko-KR" sz="2000" dirty="0"/>
          </a:p>
          <a:p>
            <a:pPr lvl="1"/>
            <a:r>
              <a:rPr lang="ko-KR" altLang="en-US" sz="2000" dirty="0"/>
              <a:t>보완 사업을 위한 근거 자료로 활용</a:t>
            </a:r>
            <a:endParaRPr lang="en-US" altLang="ko-KR" sz="2400" dirty="0"/>
          </a:p>
          <a:p>
            <a:r>
              <a:rPr lang="ko-KR" altLang="en-US" sz="2000" b="1" dirty="0"/>
              <a:t>화재</a:t>
            </a:r>
            <a:r>
              <a:rPr lang="en-US" altLang="ko-KR" sz="2000" b="1" dirty="0"/>
              <a:t>·</a:t>
            </a:r>
            <a:r>
              <a:rPr lang="ko-KR" altLang="en-US" sz="2000" b="1" dirty="0"/>
              <a:t>안전에 대한 시민 인식 제고를 위한 자료로 활용</a:t>
            </a:r>
            <a:endParaRPr lang="en-US" altLang="ko-KR" sz="2000" b="1" dirty="0"/>
          </a:p>
          <a:p>
            <a:pPr lvl="1"/>
            <a:r>
              <a:rPr lang="ko-KR" altLang="en-US" sz="2000" dirty="0"/>
              <a:t>지도 등을 활용하여 이해하기 쉽게 시각화 자료 제작</a:t>
            </a:r>
            <a:endParaRPr lang="en-US" altLang="ko-KR" sz="2000" dirty="0"/>
          </a:p>
          <a:p>
            <a:pPr lvl="1"/>
            <a:r>
              <a:rPr lang="ko-KR" altLang="en-US" sz="2000" dirty="0"/>
              <a:t>화재율이 높은 지역은 어떠한 특징이 있고</a:t>
            </a:r>
            <a:r>
              <a:rPr lang="en-US" altLang="ko-KR" sz="2000" dirty="0"/>
              <a:t>, </a:t>
            </a:r>
            <a:r>
              <a:rPr lang="ko-KR" altLang="en-US" sz="2000" dirty="0"/>
              <a:t>어떻게 조심하면 되는지 설명자료로 활용</a:t>
            </a:r>
            <a:endParaRPr lang="en-US" altLang="ko-KR" sz="2000" dirty="0"/>
          </a:p>
          <a:p>
            <a:pPr lvl="1"/>
            <a:r>
              <a:rPr lang="ko-KR" altLang="en-US" sz="2000" dirty="0"/>
              <a:t>이를 기반으로 화재에 대한 시민 인식 제고</a:t>
            </a: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45052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7843F1-8EE8-35CD-63EE-847207C5B6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일정 계획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A63D049-0CE0-22CE-40A6-667B682A9C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000" b="1" dirty="0"/>
              <a:t>1</a:t>
            </a:r>
            <a:r>
              <a:rPr lang="ko-KR" altLang="en-US" sz="2000" b="1" dirty="0"/>
              <a:t>주차</a:t>
            </a:r>
            <a:r>
              <a:rPr lang="en-US" altLang="ko-KR" sz="2000" b="1" dirty="0"/>
              <a:t>(~11/03): </a:t>
            </a:r>
            <a:r>
              <a:rPr lang="ko-KR" altLang="en-US" sz="2000" b="1" dirty="0"/>
              <a:t>데이터분석 주제 결정 및 기획서 작성 </a:t>
            </a:r>
            <a:endParaRPr lang="en-US" altLang="ko-KR" sz="2000" b="1" dirty="0"/>
          </a:p>
          <a:p>
            <a:pPr lvl="1"/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데이터 분석 주제 결정 및 목표 수립</a:t>
            </a:r>
            <a:endParaRPr lang="en-US" altLang="ko-KR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/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연구 배경 및 필요성 정리</a:t>
            </a:r>
            <a:endParaRPr lang="en-US" altLang="ko-KR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/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분석 목표 및 기대효과 설정</a:t>
            </a:r>
            <a:endParaRPr lang="en-US" altLang="ko-KR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/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데이터 분석 위한 가설 설정</a:t>
            </a:r>
            <a:endParaRPr lang="en-US" altLang="ko-KR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US" altLang="ko-KR" sz="2000" b="1" dirty="0"/>
              <a:t>2</a:t>
            </a:r>
            <a:r>
              <a:rPr lang="ko-KR" altLang="en-US" sz="2000" b="1" dirty="0"/>
              <a:t>주차</a:t>
            </a:r>
            <a:r>
              <a:rPr lang="en-US" altLang="ko-KR" sz="2000" b="1" dirty="0"/>
              <a:t>(~11/10): </a:t>
            </a:r>
            <a:r>
              <a:rPr lang="ko-KR" altLang="en-US" sz="2000" b="1" dirty="0"/>
              <a:t>데이터 수집 및 </a:t>
            </a:r>
            <a:r>
              <a:rPr lang="ko-KR" altLang="en-US" sz="2000" b="1" dirty="0" err="1"/>
              <a:t>전처리</a:t>
            </a:r>
            <a:endParaRPr lang="en-US" altLang="ko-KR" sz="2000" b="1" dirty="0"/>
          </a:p>
          <a:p>
            <a:pPr lvl="1"/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위치데이터 좌표계 통일화</a:t>
            </a:r>
            <a:endParaRPr lang="en-US" altLang="ko-KR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/>
            <a:r>
              <a:rPr lang="ko-KR" alt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결측치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삭제 혹은 대치</a:t>
            </a:r>
            <a:endParaRPr lang="en-US" altLang="ko-KR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/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분석에 용이하게 데이터 변환</a:t>
            </a:r>
            <a:endParaRPr lang="en-US" altLang="ko-KR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US" altLang="ko-KR" sz="2000" b="1" dirty="0"/>
              <a:t>3</a:t>
            </a:r>
            <a:r>
              <a:rPr lang="ko-KR" altLang="en-US" sz="2000" b="1" dirty="0"/>
              <a:t>주차</a:t>
            </a:r>
            <a:r>
              <a:rPr lang="en-US" altLang="ko-KR" sz="2000" b="1" dirty="0"/>
              <a:t>(~11/17): </a:t>
            </a:r>
            <a:r>
              <a:rPr lang="ko-KR" altLang="en-US" sz="2000" b="1" dirty="0"/>
              <a:t>기초 통계 및 상관관계 분석</a:t>
            </a:r>
            <a:endParaRPr lang="en-US" altLang="ko-KR" sz="2000" b="1" dirty="0"/>
          </a:p>
          <a:p>
            <a:pPr lvl="1"/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화재 발생 건수와 인구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건축물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기상 데이터 등과의 상관계수 계산</a:t>
            </a:r>
            <a:endParaRPr lang="en-US" altLang="ko-KR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/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변수간 상관관계 시각화</a:t>
            </a:r>
            <a:endParaRPr lang="en-US" altLang="ko-KR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FB85796-69BC-A935-3B03-C046D2C30F2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6931" t="23542" r="8995" b="10850"/>
          <a:stretch>
            <a:fillRect/>
          </a:stretch>
        </p:blipFill>
        <p:spPr>
          <a:xfrm>
            <a:off x="8648700" y="3947160"/>
            <a:ext cx="2811780" cy="2490434"/>
          </a:xfrm>
          <a:prstGeom prst="rect">
            <a:avLst/>
          </a:prstGeom>
          <a:effectLst>
            <a:outerShdw blurRad="508000" sx="105000" sy="105000" algn="ctr" rotWithShape="0">
              <a:prstClr val="black">
                <a:alpha val="27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695576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9751AF-A956-B9B7-84C0-3BE2A3D318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5FDBF8-1501-B5BA-F5D3-114E6F6EF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일정 계획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E432A8F-6130-0D84-4E5B-07B7001297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000" b="1" dirty="0"/>
              <a:t>4~5</a:t>
            </a:r>
            <a:r>
              <a:rPr lang="ko-KR" altLang="en-US" sz="2000" b="1" dirty="0"/>
              <a:t>주차</a:t>
            </a:r>
            <a:r>
              <a:rPr lang="en-US" altLang="ko-KR" sz="2000" b="1" dirty="0"/>
              <a:t>(~12/01): </a:t>
            </a:r>
            <a:r>
              <a:rPr lang="ko-KR" altLang="en-US" sz="2000" b="1" dirty="0"/>
              <a:t>시각화 및 인사이트 도출</a:t>
            </a:r>
            <a:endParaRPr lang="en-US" altLang="ko-KR" sz="2000" b="1" dirty="0"/>
          </a:p>
          <a:p>
            <a:pPr lvl="1"/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화제 위험도 도출 식 제작</a:t>
            </a:r>
            <a:endParaRPr lang="en-US" altLang="ko-KR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/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화재 위험도 지도 시각화</a:t>
            </a:r>
            <a:endParaRPr lang="en-US" altLang="ko-KR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/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화재 위험 지역과 소방 시설 관련 시각화</a:t>
            </a:r>
            <a:endParaRPr lang="en-US" altLang="ko-KR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/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환경 요인 분석 및 시각화</a:t>
            </a:r>
            <a:endParaRPr lang="en-US" altLang="ko-KR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US" altLang="ko-KR" sz="2000" b="1" dirty="0"/>
              <a:t>6</a:t>
            </a:r>
            <a:r>
              <a:rPr lang="ko-KR" altLang="en-US" sz="2000" b="1" dirty="0"/>
              <a:t>주차</a:t>
            </a:r>
            <a:r>
              <a:rPr lang="en-US" altLang="ko-KR" sz="2000" b="1" dirty="0"/>
              <a:t>(~12/06): </a:t>
            </a:r>
            <a:r>
              <a:rPr lang="ko-KR" altLang="en-US" sz="2000" b="1" dirty="0"/>
              <a:t>결과 정리 및 결과 보고서 작성</a:t>
            </a:r>
            <a:endParaRPr lang="en-US" altLang="ko-KR" sz="2000" dirty="0"/>
          </a:p>
          <a:p>
            <a:pPr lvl="1"/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분석 결과 요약 및 인사이트 정리</a:t>
            </a:r>
            <a:endParaRPr lang="en-US" altLang="ko-KR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/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계획서와 결과의 차이점 정리</a:t>
            </a:r>
            <a:endParaRPr lang="en-US" altLang="ko-KR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/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PPT(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보고서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) 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제작</a:t>
            </a:r>
            <a:endParaRPr lang="en-US" altLang="ko-KR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/>
            <a:endParaRPr lang="en-US" altLang="ko-KR" sz="20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5C43043-E776-BDFF-A707-D63643F9986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6931" t="23542" r="8995" b="10850"/>
          <a:stretch>
            <a:fillRect/>
          </a:stretch>
        </p:blipFill>
        <p:spPr>
          <a:xfrm>
            <a:off x="8648700" y="3947160"/>
            <a:ext cx="2811780" cy="2490434"/>
          </a:xfrm>
          <a:prstGeom prst="rect">
            <a:avLst/>
          </a:prstGeom>
          <a:effectLst>
            <a:outerShdw blurRad="508000" sx="105000" sy="105000" algn="ctr" rotWithShape="0">
              <a:prstClr val="black">
                <a:alpha val="27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961226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2C1D57-A61C-E701-719B-6E31B3850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참고문헌 및 출처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422E168-DA1F-DB48-CF36-491FD14E38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6737" y="1226916"/>
            <a:ext cx="11538527" cy="54939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서울시 행정동별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원인별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월별 화재 발생 현황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(https://data.seoul.go.kr/dataList/OA-22581/F/1/datasetView.do)</a:t>
            </a:r>
          </a:p>
          <a:p>
            <a:pPr marL="0" indent="0">
              <a:buNone/>
            </a:pP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서울시 비상소화장치 위치정보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(https://data.seoul.go.kr/dataList/OA-21071/S/1/datasetView.do)</a:t>
            </a:r>
          </a:p>
          <a:p>
            <a:pPr marL="0" indent="0">
              <a:buNone/>
            </a:pP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자치구 단위 서울 생활인구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내국인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) (https://data.seoul.go.kr/dataList/OA-15439/S/1/datasetView.do)</a:t>
            </a:r>
          </a:p>
          <a:p>
            <a:pPr marL="0" indent="0">
              <a:buNone/>
            </a:pP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자치구 단위 서울 생활인구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단기체류 외국인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) (https://data.seoul.go.kr/dataList/OA-15441/S/1/datasetView.do)</a:t>
            </a:r>
          </a:p>
          <a:p>
            <a:pPr marL="0" indent="0">
              <a:buNone/>
            </a:pP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자치구 단위 서울 생활인구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장기체류 외국인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) (https://data.seoul.go.kr/dataList/OA-15440/S/1/datasetView.do)</a:t>
            </a:r>
          </a:p>
          <a:p>
            <a:pPr marL="0" indent="0">
              <a:buNone/>
            </a:pPr>
            <a:r>
              <a:rPr lang="ko-KR" alt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스마트서울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도시데이터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(S-DoT) 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환경정보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(https://data.seoul.go.kr/dataList/OA-15969/S/1/datasetView.do)</a:t>
            </a:r>
          </a:p>
          <a:p>
            <a:pPr marL="0" indent="0">
              <a:buNone/>
            </a:pP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화재발생 건별 격자정보 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(https://bigdata-119.kr/goods/goodsInfo?goods_mng_sn=476)</a:t>
            </a:r>
          </a:p>
          <a:p>
            <a:pPr marL="0" indent="0">
              <a:buNone/>
            </a:pP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전국 화재현황 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(https://bigdata-119.kr/goods/goodsInfo?goods_mng_sn=458)</a:t>
            </a:r>
          </a:p>
          <a:p>
            <a:pPr marL="0" indent="0">
              <a:buNone/>
            </a:pP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전국 소방대상물 현황 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(https://bigdata-119.kr/goods/goodsInfo?goods_mng_sn=459)</a:t>
            </a:r>
          </a:p>
          <a:p>
            <a:pPr marL="0" indent="0">
              <a:buNone/>
            </a:pP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행정구역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_</a:t>
            </a:r>
            <a:r>
              <a:rPr lang="ko-KR" alt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읍면동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</a:t>
            </a:r>
            <a:r>
              <a:rPr lang="ko-KR" alt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법정동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) (https://www.vworld.kr/dtmk/dtmk_ntads_s002.do?dsId=30603)</a:t>
            </a:r>
          </a:p>
          <a:p>
            <a:pPr marL="0" indent="0">
              <a:buNone/>
            </a:pPr>
            <a:r>
              <a:rPr lang="ko-KR" altLang="en-US" sz="1400" dirty="0"/>
              <a:t>서울의 주목할 만한 현주소</a:t>
            </a:r>
            <a:r>
              <a:rPr lang="en-US" altLang="ko-KR" sz="1400" dirty="0"/>
              <a:t>(2022</a:t>
            </a:r>
            <a:r>
              <a:rPr lang="ko-KR" altLang="en-US" sz="1400" dirty="0"/>
              <a:t>년</a:t>
            </a:r>
            <a:r>
              <a:rPr lang="en-US" altLang="ko-KR" sz="1400" dirty="0"/>
              <a:t>) (</a:t>
            </a:r>
            <a:r>
              <a:rPr lang="ko-KR" altLang="en-US" sz="1400" dirty="0"/>
              <a:t>https://data.si.re.kr/data/모니터링</a:t>
            </a:r>
            <a:r>
              <a:rPr lang="en-US" altLang="ko-KR" sz="1400" dirty="0"/>
              <a:t>-</a:t>
            </a:r>
            <a:r>
              <a:rPr lang="ko-KR" altLang="en-US" sz="1400" dirty="0"/>
              <a:t>리포트</a:t>
            </a:r>
            <a:r>
              <a:rPr lang="en-US" altLang="ko-KR" sz="1400" dirty="0"/>
              <a:t>/65357)</a:t>
            </a:r>
          </a:p>
          <a:p>
            <a:pPr marL="0" indent="0">
              <a:buNone/>
            </a:pPr>
            <a:r>
              <a:rPr lang="ko-KR" altLang="en-US" sz="1400" dirty="0"/>
              <a:t>서울의 주목할만한 현주소</a:t>
            </a:r>
            <a:r>
              <a:rPr lang="en-US" altLang="ko-KR" sz="1400" dirty="0"/>
              <a:t>(2023</a:t>
            </a:r>
            <a:r>
              <a:rPr lang="ko-KR" altLang="en-US" sz="1400" dirty="0"/>
              <a:t>년</a:t>
            </a:r>
            <a:r>
              <a:rPr lang="en-US" altLang="ko-KR" sz="1400" dirty="0"/>
              <a:t>) (https://data.si.re.kr/data/</a:t>
            </a:r>
            <a:r>
              <a:rPr lang="ko-KR" altLang="en-US" sz="1400" dirty="0"/>
              <a:t>모니터링</a:t>
            </a:r>
            <a:r>
              <a:rPr lang="en-US" altLang="ko-KR" sz="1400" dirty="0"/>
              <a:t>-</a:t>
            </a:r>
            <a:r>
              <a:rPr lang="ko-KR" altLang="en-US" sz="1400" dirty="0"/>
              <a:t>리포트</a:t>
            </a:r>
            <a:r>
              <a:rPr lang="en-US" altLang="ko-KR" sz="1400" dirty="0"/>
              <a:t>2023/65410)</a:t>
            </a:r>
          </a:p>
          <a:p>
            <a:pPr marL="0" indent="0">
              <a:buNone/>
            </a:pPr>
            <a:r>
              <a:rPr lang="ko-KR" altLang="en-US" sz="1400" dirty="0"/>
              <a:t>빅데이터 분석해 화재예방대책 세운다 </a:t>
            </a:r>
            <a:r>
              <a:rPr lang="en-US" altLang="ko-KR" sz="1400" dirty="0"/>
              <a:t>(https://blog.naver.com/safeppy/222071279401)</a:t>
            </a:r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※ PPT</a:t>
            </a:r>
            <a:r>
              <a:rPr lang="ko-KR" altLang="en-US" sz="1400" dirty="0"/>
              <a:t>에 포함된 일러스트는 </a:t>
            </a:r>
            <a:r>
              <a:rPr lang="en-US" altLang="ko-KR" sz="1400" dirty="0"/>
              <a:t>AI</a:t>
            </a:r>
            <a:r>
              <a:rPr lang="ko-KR" altLang="en-US" sz="1400" dirty="0"/>
              <a:t>를 활용하여 생성되었습니다</a:t>
            </a:r>
            <a:r>
              <a:rPr lang="en-US" altLang="ko-KR" sz="1400" dirty="0"/>
              <a:t>.</a:t>
            </a:r>
            <a:endParaRPr lang="ko-KR" altLang="en-US" sz="1400" dirty="0"/>
          </a:p>
          <a:p>
            <a:pPr marL="0" indent="0">
              <a:buNone/>
            </a:pPr>
            <a:endParaRPr lang="en-US" altLang="ko-KR" sz="1400" dirty="0">
              <a:latin typeface="Pretendard Variable" panose="02000003000000020004" pitchFamily="2" charset="-127"/>
              <a:ea typeface="Pretendard Variable" panose="02000003000000020004" pitchFamily="2" charset="-127"/>
              <a:cs typeface="Pretendard Variable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668055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EB8EF6-B789-31FC-5A2F-6EF9C1B33B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">
            <a:extLst>
              <a:ext uri="{FF2B5EF4-FFF2-40B4-BE49-F238E27FC236}">
                <a16:creationId xmlns:a16="http://schemas.microsoft.com/office/drawing/2014/main" id="{F1AD4043-0480-4788-2396-138C07251791}"/>
              </a:ext>
            </a:extLst>
          </p:cNvPr>
          <p:cNvSpPr txBox="1">
            <a:spLocks/>
          </p:cNvSpPr>
          <p:nvPr/>
        </p:nvSpPr>
        <p:spPr>
          <a:xfrm>
            <a:off x="479136" y="481877"/>
            <a:ext cx="11538528" cy="7816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defRPr>
            </a:lvl1pPr>
          </a:lstStyle>
          <a:p>
            <a:r>
              <a:rPr lang="ko-KR" altLang="en-US" b="1" dirty="0"/>
              <a:t>목차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21C3589D-F057-D331-9B3B-2D0F469F362C}"/>
              </a:ext>
            </a:extLst>
          </p:cNvPr>
          <p:cNvGrpSpPr/>
          <p:nvPr/>
        </p:nvGrpSpPr>
        <p:grpSpPr>
          <a:xfrm>
            <a:off x="807245" y="1469638"/>
            <a:ext cx="10882309" cy="5388362"/>
            <a:chOff x="764886" y="1469638"/>
            <a:chExt cx="10882309" cy="5388362"/>
          </a:xfrm>
        </p:grpSpPr>
        <p:sp>
          <p:nvSpPr>
            <p:cNvPr id="4" name="내용 개체 틀 2">
              <a:extLst>
                <a:ext uri="{FF2B5EF4-FFF2-40B4-BE49-F238E27FC236}">
                  <a16:creationId xmlns:a16="http://schemas.microsoft.com/office/drawing/2014/main" id="{A6067FC4-13C5-44AA-7329-75181B3BF719}"/>
                </a:ext>
              </a:extLst>
            </p:cNvPr>
            <p:cNvSpPr txBox="1">
              <a:spLocks/>
            </p:cNvSpPr>
            <p:nvPr/>
          </p:nvSpPr>
          <p:spPr>
            <a:xfrm>
              <a:off x="4452841" y="1469638"/>
              <a:ext cx="3506400" cy="2405146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ko-KR" sz="2400" b="1" dirty="0"/>
                <a:t>02. </a:t>
              </a:r>
              <a:r>
                <a:rPr lang="ko-KR" altLang="en-US" sz="2400" dirty="0"/>
                <a:t>데이터 수집 계획</a:t>
              </a:r>
              <a:endParaRPr lang="en-US" altLang="ko-KR" sz="2400" dirty="0"/>
            </a:p>
            <a:p>
              <a:pPr marL="0" indent="0">
                <a:buNone/>
              </a:pPr>
              <a:r>
                <a:rPr lang="en-US" altLang="ko-KR" sz="2000" dirty="0"/>
                <a:t>     - </a:t>
              </a:r>
              <a:r>
                <a:rPr lang="ko-KR" altLang="en-US" sz="2000" dirty="0"/>
                <a:t>데이터 유형</a:t>
              </a:r>
              <a:endParaRPr lang="en-US" altLang="ko-KR" sz="2000" dirty="0"/>
            </a:p>
            <a:p>
              <a:pPr marL="0" indent="0">
                <a:buNone/>
              </a:pPr>
              <a:r>
                <a:rPr lang="en-US" altLang="ko-KR" sz="2000" dirty="0"/>
                <a:t>     - </a:t>
              </a:r>
              <a:r>
                <a:rPr lang="ko-KR" altLang="en-US" sz="2000" dirty="0"/>
                <a:t>데이터 수집 방법</a:t>
              </a:r>
              <a:endParaRPr lang="en-US" altLang="ko-KR" sz="2000" dirty="0"/>
            </a:p>
            <a:p>
              <a:pPr marL="0" indent="0">
                <a:buNone/>
              </a:pPr>
              <a:r>
                <a:rPr lang="en-US" altLang="ko-KR" sz="2000" dirty="0"/>
                <a:t>     - </a:t>
              </a:r>
              <a:r>
                <a:rPr lang="ko-KR" altLang="en-US" sz="2000" dirty="0"/>
                <a:t>데이터 양</a:t>
              </a:r>
              <a:endParaRPr lang="en-US" altLang="ko-KR" sz="2000" dirty="0"/>
            </a:p>
            <a:p>
              <a:pPr marL="0" indent="0">
                <a:buNone/>
              </a:pPr>
              <a:r>
                <a:rPr lang="en-US" altLang="ko-KR" sz="2000" dirty="0"/>
                <a:t>     - </a:t>
              </a:r>
              <a:r>
                <a:rPr lang="ko-KR" altLang="en-US" sz="2000" dirty="0"/>
                <a:t>활용 데이터</a:t>
              </a:r>
              <a:endParaRPr lang="en-US" altLang="ko-KR" sz="2000" dirty="0"/>
            </a:p>
          </p:txBody>
        </p:sp>
        <p:sp>
          <p:nvSpPr>
            <p:cNvPr id="5" name="내용 개체 틀 2">
              <a:extLst>
                <a:ext uri="{FF2B5EF4-FFF2-40B4-BE49-F238E27FC236}">
                  <a16:creationId xmlns:a16="http://schemas.microsoft.com/office/drawing/2014/main" id="{37DD7502-9717-77B4-2BB0-CD6313FAC419}"/>
                </a:ext>
              </a:extLst>
            </p:cNvPr>
            <p:cNvSpPr txBox="1">
              <a:spLocks/>
            </p:cNvSpPr>
            <p:nvPr/>
          </p:nvSpPr>
          <p:spPr>
            <a:xfrm>
              <a:off x="8140795" y="1469638"/>
              <a:ext cx="3037296" cy="2405146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ko-KR" sz="2400" b="1" dirty="0"/>
                <a:t>03.</a:t>
              </a:r>
              <a:r>
                <a:rPr lang="ko-KR" altLang="en-US" sz="2400" b="1" dirty="0"/>
                <a:t> </a:t>
              </a:r>
              <a:r>
                <a:rPr lang="ko-KR" altLang="en-US" sz="2400" dirty="0" err="1"/>
                <a:t>전처리</a:t>
              </a:r>
              <a:r>
                <a:rPr lang="ko-KR" altLang="en-US" sz="2400" dirty="0"/>
                <a:t> 및 분석방법</a:t>
              </a:r>
              <a:endParaRPr lang="en-US" altLang="ko-KR" sz="2400" dirty="0"/>
            </a:p>
            <a:p>
              <a:pPr marL="0" indent="0">
                <a:buNone/>
              </a:pPr>
              <a:r>
                <a:rPr lang="en-US" altLang="ko-KR" sz="2000" dirty="0"/>
                <a:t>     - </a:t>
              </a:r>
              <a:r>
                <a:rPr lang="ko-KR" altLang="en-US" sz="2000" dirty="0" err="1"/>
                <a:t>결측치</a:t>
              </a:r>
              <a:r>
                <a:rPr lang="ko-KR" altLang="en-US" sz="2000" dirty="0"/>
                <a:t> 처리</a:t>
              </a:r>
              <a:endParaRPr lang="en-US" altLang="ko-KR" sz="2000" dirty="0"/>
            </a:p>
            <a:p>
              <a:pPr marL="0" indent="0">
                <a:buNone/>
              </a:pPr>
              <a:r>
                <a:rPr lang="en-US" altLang="ko-KR" sz="2000" dirty="0"/>
                <a:t>     - </a:t>
              </a:r>
              <a:r>
                <a:rPr lang="ko-KR" altLang="en-US" sz="2000" dirty="0"/>
                <a:t>데이터 표기통일</a:t>
              </a:r>
              <a:endParaRPr lang="en-US" altLang="ko-KR" sz="2000" dirty="0"/>
            </a:p>
            <a:p>
              <a:pPr marL="0" indent="0">
                <a:buNone/>
              </a:pPr>
              <a:r>
                <a:rPr lang="en-US" altLang="ko-KR" sz="2000" dirty="0"/>
                <a:t>     - </a:t>
              </a:r>
              <a:r>
                <a:rPr lang="ko-KR" altLang="en-US" sz="2000" dirty="0"/>
                <a:t>데이터 통합</a:t>
              </a:r>
              <a:endParaRPr lang="en-US" altLang="ko-KR" sz="2000" dirty="0"/>
            </a:p>
            <a:p>
              <a:pPr marL="0" indent="0">
                <a:buNone/>
              </a:pPr>
              <a:r>
                <a:rPr lang="en-US" altLang="ko-KR" sz="2000" dirty="0"/>
                <a:t>     - </a:t>
              </a:r>
              <a:r>
                <a:rPr lang="ko-KR" altLang="en-US" sz="2000" dirty="0"/>
                <a:t>데이터 시각화</a:t>
              </a:r>
              <a:endParaRPr lang="en-US" altLang="ko-KR" sz="2000" dirty="0"/>
            </a:p>
          </p:txBody>
        </p:sp>
        <p:sp>
          <p:nvSpPr>
            <p:cNvPr id="7" name="내용 개체 틀 2">
              <a:extLst>
                <a:ext uri="{FF2B5EF4-FFF2-40B4-BE49-F238E27FC236}">
                  <a16:creationId xmlns:a16="http://schemas.microsoft.com/office/drawing/2014/main" id="{3B82C63B-CDF7-1DD0-9909-1AC0528AE834}"/>
                </a:ext>
              </a:extLst>
            </p:cNvPr>
            <p:cNvSpPr txBox="1">
              <a:spLocks/>
            </p:cNvSpPr>
            <p:nvPr/>
          </p:nvSpPr>
          <p:spPr>
            <a:xfrm>
              <a:off x="4452840" y="4135049"/>
              <a:ext cx="3506400" cy="2322901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ko-KR" sz="2400" b="1" dirty="0"/>
                <a:t>05. </a:t>
              </a:r>
              <a:r>
                <a:rPr lang="ko-KR" altLang="en-US" sz="2400" dirty="0"/>
                <a:t>기대 결과 및 활용 방안</a:t>
              </a:r>
              <a:endParaRPr lang="en-US" altLang="ko-KR" sz="2400" dirty="0"/>
            </a:p>
            <a:p>
              <a:pPr marL="0" indent="0">
                <a:buNone/>
              </a:pPr>
              <a:r>
                <a:rPr lang="en-US" altLang="ko-KR" sz="2000" dirty="0"/>
                <a:t>     - </a:t>
              </a:r>
              <a:r>
                <a:rPr lang="ko-KR" altLang="en-US" sz="2000" dirty="0"/>
                <a:t>데이터 분석 목표</a:t>
              </a:r>
              <a:endParaRPr lang="en-US" altLang="ko-KR" sz="2000" dirty="0"/>
            </a:p>
            <a:p>
              <a:pPr marL="0" indent="0">
                <a:buNone/>
              </a:pPr>
              <a:r>
                <a:rPr lang="en-US" altLang="ko-KR" sz="2000" dirty="0"/>
                <a:t>     - </a:t>
              </a:r>
              <a:r>
                <a:rPr lang="ko-KR" altLang="en-US" sz="2000" dirty="0"/>
                <a:t>활용 방안 제시</a:t>
              </a:r>
              <a:endParaRPr lang="en-US" altLang="ko-KR" sz="2000" dirty="0"/>
            </a:p>
          </p:txBody>
        </p:sp>
        <p:sp>
          <p:nvSpPr>
            <p:cNvPr id="8" name="내용 개체 틀 2">
              <a:extLst>
                <a:ext uri="{FF2B5EF4-FFF2-40B4-BE49-F238E27FC236}">
                  <a16:creationId xmlns:a16="http://schemas.microsoft.com/office/drawing/2014/main" id="{BD3F7B52-F53D-55DD-68A2-FCA42EECD001}"/>
                </a:ext>
              </a:extLst>
            </p:cNvPr>
            <p:cNvSpPr txBox="1">
              <a:spLocks/>
            </p:cNvSpPr>
            <p:nvPr/>
          </p:nvSpPr>
          <p:spPr>
            <a:xfrm>
              <a:off x="8140795" y="4131576"/>
              <a:ext cx="3506400" cy="493756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ko-KR" sz="2400" b="1" dirty="0"/>
                <a:t>06.</a:t>
              </a:r>
              <a:r>
                <a:rPr lang="ko-KR" altLang="en-US" sz="2400" b="1" dirty="0"/>
                <a:t> </a:t>
              </a:r>
              <a:r>
                <a:rPr lang="ko-KR" altLang="en-US" sz="2400" dirty="0"/>
                <a:t>일정 계획</a:t>
              </a:r>
              <a:endParaRPr lang="en-US" altLang="ko-KR" sz="2400" dirty="0"/>
            </a:p>
          </p:txBody>
        </p:sp>
        <p:sp>
          <p:nvSpPr>
            <p:cNvPr id="9" name="내용 개체 틀 2">
              <a:extLst>
                <a:ext uri="{FF2B5EF4-FFF2-40B4-BE49-F238E27FC236}">
                  <a16:creationId xmlns:a16="http://schemas.microsoft.com/office/drawing/2014/main" id="{FFDF2D9E-4D44-4EC4-ADD6-FD81D58C4EDA}"/>
                </a:ext>
              </a:extLst>
            </p:cNvPr>
            <p:cNvSpPr txBox="1">
              <a:spLocks/>
            </p:cNvSpPr>
            <p:nvPr/>
          </p:nvSpPr>
          <p:spPr>
            <a:xfrm>
              <a:off x="764886" y="4131576"/>
              <a:ext cx="3506400" cy="2726424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ko-KR" sz="2400" b="1" dirty="0"/>
                <a:t>04. </a:t>
              </a:r>
              <a:r>
                <a:rPr lang="ko-KR" altLang="en-US" sz="2400" dirty="0"/>
                <a:t>분석 도구 및 기술 스택</a:t>
              </a:r>
              <a:endParaRPr lang="en-US" altLang="ko-KR" sz="2400" dirty="0"/>
            </a:p>
            <a:p>
              <a:pPr marL="0" indent="0">
                <a:buNone/>
              </a:pPr>
              <a:r>
                <a:rPr lang="en-US" altLang="ko-KR" sz="2000" dirty="0"/>
                <a:t>     - </a:t>
              </a:r>
              <a:r>
                <a:rPr lang="ko-KR" altLang="en-US" sz="2000" dirty="0"/>
                <a:t>활용 언어</a:t>
              </a:r>
              <a:endParaRPr lang="en-US" altLang="ko-KR" sz="2000" dirty="0"/>
            </a:p>
            <a:p>
              <a:pPr marL="0" indent="0">
                <a:buNone/>
              </a:pPr>
              <a:r>
                <a:rPr lang="en-US" altLang="ko-KR" sz="2000" dirty="0"/>
                <a:t>     - </a:t>
              </a:r>
              <a:r>
                <a:rPr lang="ko-KR" altLang="en-US" sz="2000" dirty="0"/>
                <a:t>활용 라이브러리</a:t>
              </a:r>
              <a:endParaRPr lang="en-US" altLang="ko-KR" sz="2000" dirty="0"/>
            </a:p>
            <a:p>
              <a:pPr marL="0" indent="0">
                <a:buNone/>
              </a:pPr>
              <a:r>
                <a:rPr lang="en-US" altLang="ko-KR" sz="2000" dirty="0"/>
                <a:t>     - </a:t>
              </a:r>
              <a:r>
                <a:rPr lang="ko-KR" altLang="en-US" sz="2000" dirty="0"/>
                <a:t>개발 환경</a:t>
              </a:r>
              <a:endParaRPr lang="en-US" altLang="ko-KR" sz="2000" dirty="0"/>
            </a:p>
            <a:p>
              <a:pPr marL="0" indent="0">
                <a:buNone/>
              </a:pPr>
              <a:r>
                <a:rPr lang="en-US" altLang="ko-KR" sz="2000" dirty="0"/>
                <a:t>     - </a:t>
              </a:r>
              <a:r>
                <a:rPr lang="ko-KR" altLang="en-US" sz="2000" dirty="0"/>
                <a:t>버전 관리</a:t>
              </a:r>
              <a:endParaRPr lang="en-US" altLang="ko-KR" sz="2000" dirty="0"/>
            </a:p>
          </p:txBody>
        </p:sp>
        <p:sp>
          <p:nvSpPr>
            <p:cNvPr id="2" name="내용 개체 틀 2">
              <a:extLst>
                <a:ext uri="{FF2B5EF4-FFF2-40B4-BE49-F238E27FC236}">
                  <a16:creationId xmlns:a16="http://schemas.microsoft.com/office/drawing/2014/main" id="{BF242BFB-6C22-F456-3010-887D50B2E855}"/>
                </a:ext>
              </a:extLst>
            </p:cNvPr>
            <p:cNvSpPr txBox="1">
              <a:spLocks/>
            </p:cNvSpPr>
            <p:nvPr/>
          </p:nvSpPr>
          <p:spPr>
            <a:xfrm>
              <a:off x="764886" y="1469638"/>
              <a:ext cx="3506400" cy="2322901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ko-KR" sz="2400" b="1" dirty="0"/>
                <a:t>01. </a:t>
              </a:r>
              <a:r>
                <a:rPr lang="ko-KR" altLang="en-US" sz="2400" dirty="0"/>
                <a:t>주제 선정 이유 및 배경</a:t>
              </a:r>
            </a:p>
            <a:p>
              <a:pPr marL="0" indent="0">
                <a:buNone/>
              </a:pPr>
              <a:r>
                <a:rPr lang="ko-KR" altLang="en-US" sz="2000" dirty="0"/>
                <a:t>     </a:t>
              </a:r>
              <a:r>
                <a:rPr lang="en-US" altLang="ko-KR" sz="2000" dirty="0"/>
                <a:t>- </a:t>
              </a:r>
              <a:r>
                <a:rPr lang="ko-KR" altLang="en-US" sz="2000" dirty="0"/>
                <a:t>주제 선정 이유</a:t>
              </a:r>
            </a:p>
            <a:p>
              <a:pPr marL="0" indent="0">
                <a:buNone/>
              </a:pPr>
              <a:r>
                <a:rPr lang="ko-KR" altLang="en-US" sz="2000" dirty="0"/>
                <a:t>     </a:t>
              </a:r>
              <a:r>
                <a:rPr lang="en-US" altLang="ko-KR" sz="2000" dirty="0"/>
                <a:t>- </a:t>
              </a:r>
              <a:r>
                <a:rPr lang="ko-KR" altLang="en-US" sz="2000" dirty="0"/>
                <a:t>활용 방안 예측</a:t>
              </a:r>
            </a:p>
            <a:p>
              <a:pPr marL="0" indent="0">
                <a:buNone/>
              </a:pPr>
              <a:endParaRPr lang="ko-KR" altLang="en-US" sz="2400" b="1" dirty="0"/>
            </a:p>
          </p:txBody>
        </p:sp>
      </p:grp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0AE8011A-01FC-5226-4465-CF16C5A9A191}"/>
              </a:ext>
            </a:extLst>
          </p:cNvPr>
          <p:cNvCxnSpPr>
            <a:cxnSpLocks/>
          </p:cNvCxnSpPr>
          <p:nvPr/>
        </p:nvCxnSpPr>
        <p:spPr>
          <a:xfrm>
            <a:off x="8073534" y="2026912"/>
            <a:ext cx="0" cy="1133475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BB268055-A09D-9363-EE25-F8565AB36A65}"/>
              </a:ext>
            </a:extLst>
          </p:cNvPr>
          <p:cNvCxnSpPr>
            <a:cxnSpLocks/>
          </p:cNvCxnSpPr>
          <p:nvPr/>
        </p:nvCxnSpPr>
        <p:spPr>
          <a:xfrm>
            <a:off x="4399370" y="2026912"/>
            <a:ext cx="0" cy="1133475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E1D8078B-8F2F-A067-4B3E-12A2977C28C9}"/>
              </a:ext>
            </a:extLst>
          </p:cNvPr>
          <p:cNvCxnSpPr>
            <a:cxnSpLocks/>
          </p:cNvCxnSpPr>
          <p:nvPr/>
        </p:nvCxnSpPr>
        <p:spPr>
          <a:xfrm>
            <a:off x="8073534" y="4754872"/>
            <a:ext cx="0" cy="1133475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E248CC70-2B7E-C7AB-9FC9-C9A874561827}"/>
              </a:ext>
            </a:extLst>
          </p:cNvPr>
          <p:cNvCxnSpPr>
            <a:cxnSpLocks/>
          </p:cNvCxnSpPr>
          <p:nvPr/>
        </p:nvCxnSpPr>
        <p:spPr>
          <a:xfrm>
            <a:off x="4399370" y="4754872"/>
            <a:ext cx="0" cy="1133475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76673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675298-5D6D-3330-CE31-FB2A2CB419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67FFB845-D5D9-C822-1FF6-48220CFA1F99}"/>
              </a:ext>
            </a:extLst>
          </p:cNvPr>
          <p:cNvSpPr/>
          <p:nvPr/>
        </p:nvSpPr>
        <p:spPr>
          <a:xfrm>
            <a:off x="908786" y="1670050"/>
            <a:ext cx="3099333" cy="273050"/>
          </a:xfrm>
          <a:prstGeom prst="rect">
            <a:avLst/>
          </a:prstGeom>
          <a:solidFill>
            <a:srgbClr val="FFFEB8">
              <a:alpha val="6588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DAC58EA-D287-D013-F59B-453AADFA92C1}"/>
              </a:ext>
            </a:extLst>
          </p:cNvPr>
          <p:cNvSpPr/>
          <p:nvPr/>
        </p:nvSpPr>
        <p:spPr>
          <a:xfrm>
            <a:off x="8234979" y="1670050"/>
            <a:ext cx="2105583" cy="273050"/>
          </a:xfrm>
          <a:prstGeom prst="rect">
            <a:avLst/>
          </a:prstGeom>
          <a:solidFill>
            <a:srgbClr val="FFFEB8">
              <a:alpha val="6588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763293A-123A-689E-8EA6-6EBADBC78BC7}"/>
              </a:ext>
            </a:extLst>
          </p:cNvPr>
          <p:cNvSpPr/>
          <p:nvPr/>
        </p:nvSpPr>
        <p:spPr>
          <a:xfrm>
            <a:off x="896086" y="2860730"/>
            <a:ext cx="1403011" cy="273050"/>
          </a:xfrm>
          <a:prstGeom prst="rect">
            <a:avLst/>
          </a:prstGeom>
          <a:solidFill>
            <a:srgbClr val="FFFEB8">
              <a:alpha val="6588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FA558E6-F80D-8B52-ED68-610D3E46A4A6}"/>
              </a:ext>
            </a:extLst>
          </p:cNvPr>
          <p:cNvSpPr/>
          <p:nvPr/>
        </p:nvSpPr>
        <p:spPr>
          <a:xfrm>
            <a:off x="3067049" y="2860730"/>
            <a:ext cx="1173161" cy="273050"/>
          </a:xfrm>
          <a:prstGeom prst="rect">
            <a:avLst/>
          </a:prstGeom>
          <a:solidFill>
            <a:srgbClr val="FFFEB8">
              <a:alpha val="6588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A8FC45A-8FF8-C9A8-6EA6-D3C5AF6EF82A}"/>
              </a:ext>
            </a:extLst>
          </p:cNvPr>
          <p:cNvSpPr/>
          <p:nvPr/>
        </p:nvSpPr>
        <p:spPr>
          <a:xfrm>
            <a:off x="906780" y="4066638"/>
            <a:ext cx="1183543" cy="273050"/>
          </a:xfrm>
          <a:prstGeom prst="rect">
            <a:avLst/>
          </a:prstGeom>
          <a:solidFill>
            <a:srgbClr val="FFFEB8">
              <a:alpha val="6588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4318394-2C7B-1B0A-DD23-256C94E7E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736" y="329477"/>
            <a:ext cx="11538528" cy="781693"/>
          </a:xfrm>
        </p:spPr>
        <p:txBody>
          <a:bodyPr/>
          <a:lstStyle/>
          <a:p>
            <a:r>
              <a:rPr lang="ko-KR" altLang="en-US" b="1" dirty="0"/>
              <a:t>주제 선정 이유 및 배경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13FFA8-4A62-66D9-A623-23240F2A5DB4}"/>
              </a:ext>
            </a:extLst>
          </p:cNvPr>
          <p:cNvSpPr txBox="1"/>
          <p:nvPr/>
        </p:nvSpPr>
        <p:spPr>
          <a:xfrm>
            <a:off x="7473949" y="6375586"/>
            <a:ext cx="464531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0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이미지 </a:t>
            </a:r>
            <a:r>
              <a:rPr lang="en-US" altLang="ko-KR" sz="10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1) </a:t>
            </a:r>
            <a:r>
              <a:rPr lang="ko-KR" altLang="en-US" sz="10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노후건축물 및 신축허가의 용도별 상위 자치구</a:t>
            </a:r>
          </a:p>
          <a:p>
            <a:pPr algn="r"/>
            <a:r>
              <a:rPr lang="en-US" altLang="ko-KR" sz="10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https://data.si.re.kr/data/</a:t>
            </a:r>
            <a:r>
              <a:rPr lang="ko-KR" altLang="en-US" sz="10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모니터링</a:t>
            </a:r>
            <a:r>
              <a:rPr lang="en-US" altLang="ko-KR" sz="10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-</a:t>
            </a:r>
            <a:r>
              <a:rPr lang="ko-KR" altLang="en-US" sz="10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리포트</a:t>
            </a:r>
            <a:r>
              <a:rPr lang="en-US" altLang="ko-KR" sz="10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2023/65410</a:t>
            </a:r>
            <a:endParaRPr lang="ko-KR" altLang="en-US" sz="10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BA9EFBC-35CE-6FB7-B56A-2A747F4AA0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3862" y="3915992"/>
            <a:ext cx="6311900" cy="2489420"/>
          </a:xfrm>
          <a:prstGeom prst="rect">
            <a:avLst/>
          </a:prstGeom>
          <a:noFill/>
          <a:effectLst>
            <a:outerShdw blurRad="254000" sx="90000" sy="90000" algn="ctr" rotWithShape="0">
              <a:schemeClr val="bg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내용 개체 틀 12">
            <a:extLst>
              <a:ext uri="{FF2B5EF4-FFF2-40B4-BE49-F238E27FC236}">
                <a16:creationId xmlns:a16="http://schemas.microsoft.com/office/drawing/2014/main" id="{B004404A-372A-F7C9-96CF-C1AD556ED7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6737" y="1226916"/>
            <a:ext cx="11538527" cy="5301607"/>
          </a:xfrm>
        </p:spPr>
        <p:txBody>
          <a:bodyPr>
            <a:normAutofit/>
          </a:bodyPr>
          <a:lstStyle/>
          <a:p>
            <a:r>
              <a:rPr lang="ko-KR" altLang="en-US" sz="2000" b="1" dirty="0"/>
              <a:t>도시화로 인한 화재 위험 증가</a:t>
            </a:r>
            <a:endParaRPr lang="en-US" altLang="ko-KR" sz="2000" b="1" dirty="0"/>
          </a:p>
          <a:p>
            <a:pPr marL="0" indent="0">
              <a:buNone/>
            </a:pP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   - 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밀집도가 높고 인구가 많은 서울의 특성상 화재가 발생하기 쉽고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그로 인한 피해가 확산하기 쉬움</a:t>
            </a:r>
            <a:endParaRPr lang="en-US" altLang="ko-KR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ko-KR" altLang="en-US" sz="2000" b="1" dirty="0"/>
              <a:t>노후 건축물의 증가</a:t>
            </a:r>
            <a:endParaRPr lang="en-US" altLang="ko-KR" sz="2000" b="1" dirty="0"/>
          </a:p>
          <a:p>
            <a:pPr marL="0" indent="0">
              <a:buNone/>
            </a:pP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   - 2023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년 기준 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30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년 이상 노후 건축물은 전체 건축물의 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27.3%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를 차지한다는 서울시 분석결과가 있음</a:t>
            </a:r>
            <a:endParaRPr lang="en-US" altLang="ko-KR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   - 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노후 건축물이 화재에 어떠한 영향을 끼치는지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그에 맞춰 준비하는지 알아보기 위함</a:t>
            </a:r>
            <a:endParaRPr lang="en-US" altLang="ko-KR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ko-KR" altLang="en-US" sz="2000" b="1" dirty="0"/>
              <a:t>고령화와 화재 위험</a:t>
            </a:r>
            <a:endParaRPr lang="en-US" altLang="ko-KR" sz="2000" b="1" dirty="0"/>
          </a:p>
          <a:p>
            <a:pPr marL="0" indent="0">
              <a:buNone/>
            </a:pP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   - 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점점 고령화가 가속화 됨에 따라 화재 발생에 </a:t>
            </a:r>
            <a:endParaRPr lang="en-US" altLang="ko-KR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      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어떠한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영향을 미치는지 파악하기 위함</a:t>
            </a:r>
            <a:endParaRPr lang="en-US" altLang="ko-KR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2455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768396-F99D-F4B8-61B6-C4937DB8FE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1343A552-1939-97C4-02BB-7E8B0AAC58EC}"/>
              </a:ext>
            </a:extLst>
          </p:cNvPr>
          <p:cNvSpPr/>
          <p:nvPr/>
        </p:nvSpPr>
        <p:spPr>
          <a:xfrm>
            <a:off x="887837" y="4470479"/>
            <a:ext cx="2903743" cy="273050"/>
          </a:xfrm>
          <a:prstGeom prst="rect">
            <a:avLst/>
          </a:prstGeom>
          <a:solidFill>
            <a:srgbClr val="FFFEB8">
              <a:alpha val="6588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BB7033E-06F2-8A55-9D72-F5AD78447762}"/>
              </a:ext>
            </a:extLst>
          </p:cNvPr>
          <p:cNvSpPr/>
          <p:nvPr/>
        </p:nvSpPr>
        <p:spPr>
          <a:xfrm>
            <a:off x="2395549" y="3270186"/>
            <a:ext cx="2903743" cy="273050"/>
          </a:xfrm>
          <a:prstGeom prst="rect">
            <a:avLst/>
          </a:prstGeom>
          <a:solidFill>
            <a:srgbClr val="FFFEB8">
              <a:alpha val="6588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3C630EC-40AA-C729-83BA-7C3FD88C3165}"/>
              </a:ext>
            </a:extLst>
          </p:cNvPr>
          <p:cNvSpPr/>
          <p:nvPr/>
        </p:nvSpPr>
        <p:spPr>
          <a:xfrm>
            <a:off x="2124074" y="2062225"/>
            <a:ext cx="948551" cy="273050"/>
          </a:xfrm>
          <a:prstGeom prst="rect">
            <a:avLst/>
          </a:prstGeom>
          <a:solidFill>
            <a:srgbClr val="FFFEB8">
              <a:alpha val="6588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6B44D42-571E-6550-51A1-B9948624C900}"/>
              </a:ext>
            </a:extLst>
          </p:cNvPr>
          <p:cNvSpPr/>
          <p:nvPr/>
        </p:nvSpPr>
        <p:spPr>
          <a:xfrm>
            <a:off x="4573357" y="2062225"/>
            <a:ext cx="1649643" cy="273050"/>
          </a:xfrm>
          <a:prstGeom prst="rect">
            <a:avLst/>
          </a:prstGeom>
          <a:solidFill>
            <a:srgbClr val="FFFEB8">
              <a:alpha val="6588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60EC5DD-6C4F-F0FA-59CA-DEDC9C772A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736" y="329477"/>
            <a:ext cx="11538528" cy="781693"/>
          </a:xfrm>
        </p:spPr>
        <p:txBody>
          <a:bodyPr/>
          <a:lstStyle/>
          <a:p>
            <a:r>
              <a:rPr lang="ko-KR" altLang="en-US" b="1" dirty="0"/>
              <a:t>주제 선정 이유 및 배경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47C7968-42EF-1781-C16E-B8FF31FD6964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85000"/>
          </a:blip>
          <a:srcRect l="3846" t="8307" r="5983" b="13893"/>
          <a:stretch>
            <a:fillRect/>
          </a:stretch>
        </p:blipFill>
        <p:spPr>
          <a:xfrm>
            <a:off x="8747760" y="4802848"/>
            <a:ext cx="3201323" cy="1841421"/>
          </a:xfrm>
          <a:prstGeom prst="rect">
            <a:avLst/>
          </a:prstGeom>
          <a:effectLst>
            <a:outerShdw blurRad="685800" dist="50800" dir="5400000" algn="ctr" rotWithShape="0">
              <a:srgbClr val="000000">
                <a:alpha val="43137"/>
              </a:srgbClr>
            </a:outerShdw>
          </a:effectLst>
        </p:spPr>
      </p:pic>
      <p:sp>
        <p:nvSpPr>
          <p:cNvPr id="13" name="내용 개체 틀 12">
            <a:extLst>
              <a:ext uri="{FF2B5EF4-FFF2-40B4-BE49-F238E27FC236}">
                <a16:creationId xmlns:a16="http://schemas.microsoft.com/office/drawing/2014/main" id="{3D9E37DA-63D2-BFC8-470B-5FF1CFA45F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6737" y="1226916"/>
            <a:ext cx="11538527" cy="5301607"/>
          </a:xfrm>
        </p:spPr>
        <p:txBody>
          <a:bodyPr>
            <a:normAutofit/>
          </a:bodyPr>
          <a:lstStyle/>
          <a:p>
            <a:r>
              <a:rPr lang="ko-KR" altLang="en-US" sz="2000" b="1" dirty="0"/>
              <a:t>소방 시설 현황 분석 및 개선</a:t>
            </a:r>
            <a:r>
              <a:rPr lang="en-US" altLang="ko-KR" sz="2000" b="1" dirty="0"/>
              <a:t>   </a:t>
            </a:r>
          </a:p>
          <a:p>
            <a:pPr marL="0" indent="0">
              <a:buNone/>
            </a:pP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   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 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분석으로 도출 된 취약 지역에 소방시설이 충분히 마련 되어있는지 확인</a:t>
            </a:r>
            <a:endParaRPr lang="en-US" altLang="ko-KR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   - 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취약 지역에 소방 시설이 미비할 경우 보완에 대한 근거로 활용</a:t>
            </a:r>
            <a:endParaRPr lang="en-US" altLang="ko-KR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ko-KR" altLang="en-US" sz="2000" b="1" dirty="0"/>
              <a:t>화재 예방 정책 수립 근거 제공</a:t>
            </a:r>
            <a:endParaRPr lang="en-US" altLang="ko-KR" sz="2000" b="1" dirty="0"/>
          </a:p>
          <a:p>
            <a:pPr marL="0" indent="0">
              <a:buNone/>
            </a:pP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   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 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인구 밀도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노후 건축물 비율 등과의 상관관계를 분석</a:t>
            </a:r>
            <a:endParaRPr lang="en-US" altLang="ko-KR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   - 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각 지역에 맞는 화재 예방에 대한 정책을 수립하는데 참고할 근거로 활용</a:t>
            </a:r>
            <a:endParaRPr lang="en-US" altLang="ko-KR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ko-KR" altLang="en-US" sz="2000" b="1" dirty="0"/>
              <a:t>우수 사례 발견 및 벤치마킹 활성화</a:t>
            </a:r>
            <a:endParaRPr lang="en-US" altLang="ko-KR" sz="2000" b="1" dirty="0"/>
          </a:p>
          <a:p>
            <a:pPr marL="0" indent="0">
              <a:buNone/>
            </a:pP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   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 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지역별 특징을 비교하며 우수사례를 발견</a:t>
            </a:r>
            <a:endParaRPr lang="en-US" altLang="ko-KR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   - 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취약 지역에 우수 사례를 적용할 수 있도록 활용</a:t>
            </a:r>
            <a:endParaRPr lang="en-US" altLang="ko-KR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4185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B91BAA-902E-A7E2-12C6-4FF22FB423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B4F776-9742-FC6D-075F-54FA9684A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데이터 수집 계획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8FE03CB-8F60-9F2E-D13E-0181A25265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000" b="1" dirty="0"/>
              <a:t>데이터 유형</a:t>
            </a:r>
            <a:endParaRPr lang="en-US" altLang="ko-KR" sz="2000" b="1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CSV, XLSX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등 정형 데이터를 기반으로 분석 예정</a:t>
            </a:r>
            <a:endParaRPr lang="en-US" altLang="ko-KR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API 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형식 데이터는 </a:t>
            </a:r>
            <a:r>
              <a:rPr lang="en-US" altLang="ko-KR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DataFrame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변환 후 분석 활용 예정</a:t>
            </a:r>
            <a:endParaRPr lang="en-US" altLang="ko-KR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ko-KR" altLang="en-US" sz="2000" b="1" dirty="0"/>
              <a:t>수집 방법</a:t>
            </a:r>
            <a:endParaRPr lang="en-US" altLang="ko-KR" sz="2000" b="1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공공데이터포털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소방 안전 빅데이터 플랫폼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디지털 트윈 국토 자료 활용</a:t>
            </a:r>
            <a:endParaRPr lang="en-US" altLang="ko-KR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Open API 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활용 및 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CSV 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다운로드</a:t>
            </a:r>
            <a:endParaRPr lang="en-US" altLang="ko-KR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오류로 인하여 자료를 구할 수 없을 경우 </a:t>
            </a:r>
            <a:r>
              <a:rPr lang="ko-KR" alt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크롤링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후 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CSV 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변환하여 활용 예정</a:t>
            </a:r>
            <a:endParaRPr lang="en-US" altLang="ko-KR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ko-KR" altLang="en-US" sz="2000" b="1" dirty="0"/>
              <a:t>데이터 양</a:t>
            </a:r>
            <a:endParaRPr lang="en-US" altLang="ko-KR" sz="200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분석 대상 기간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 2019 ~ 2023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총 데이터 용량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 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약 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295MB</a:t>
            </a:r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B5D1F86-1518-AB2B-EA57-097956E483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5254" y1="69434" x2="32520" y2="69434"/>
                        <a14:foregroundMark x1="32227" y1="77246" x2="31348" y2="77246"/>
                        <a14:foregroundMark x1="55273" y1="85254" x2="55957" y2="85156"/>
                        <a14:foregroundMark x1="25879" y1="46777" x2="25879" y2="46777"/>
                        <a14:foregroundMark x1="23828" y1="49902" x2="23828" y2="4990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20100" y="3314700"/>
            <a:ext cx="3619500" cy="3619500"/>
          </a:xfrm>
          <a:prstGeom prst="rect">
            <a:avLst/>
          </a:prstGeom>
          <a:effectLst>
            <a:outerShdw blurRad="469900" dist="50800" dir="5400000" algn="ctr" rotWithShape="0">
              <a:srgbClr val="000000">
                <a:alpha val="43137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695201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6B4EF6-A8F4-829A-B95A-E13926B7A1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내용 개체 틀 12">
            <a:extLst>
              <a:ext uri="{FF2B5EF4-FFF2-40B4-BE49-F238E27FC236}">
                <a16:creationId xmlns:a16="http://schemas.microsoft.com/office/drawing/2014/main" id="{3EFFA065-2367-DD57-C6F2-2B9F466D36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6737" y="1226916"/>
            <a:ext cx="11538527" cy="5301607"/>
          </a:xfrm>
        </p:spPr>
        <p:txBody>
          <a:bodyPr>
            <a:normAutofit/>
          </a:bodyPr>
          <a:lstStyle/>
          <a:p>
            <a:r>
              <a:rPr lang="ko-KR" altLang="en-US" sz="2000" b="1" dirty="0"/>
              <a:t>소방 안전</a:t>
            </a:r>
            <a:r>
              <a:rPr lang="en-US" altLang="ko-KR" sz="2000" b="1" dirty="0"/>
              <a:t> </a:t>
            </a:r>
            <a:r>
              <a:rPr lang="ko-KR" altLang="en-US" sz="2000" b="1" dirty="0"/>
              <a:t>빅데이터 플랫폼</a:t>
            </a:r>
            <a:endParaRPr lang="en-US" altLang="ko-KR" sz="2000" b="1" dirty="0"/>
          </a:p>
          <a:p>
            <a:pPr marL="0" indent="0">
              <a:buNone/>
            </a:pP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   - 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화재발생 건별 격자정보</a:t>
            </a:r>
            <a:endParaRPr lang="en-US" altLang="ko-KR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        (https://bigdata-119.kr/goods/goodsInfo?goods_mng_sn=476)</a:t>
            </a:r>
          </a:p>
          <a:p>
            <a:pPr marL="0" indent="0">
              <a:buNone/>
            </a:pP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   - 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전국 화재현황</a:t>
            </a:r>
            <a:endParaRPr lang="en-US" altLang="ko-KR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        (https://bigdata-119.kr/goods/goodsInfo?goods_mng_sn=458)</a:t>
            </a:r>
          </a:p>
          <a:p>
            <a:pPr marL="0" indent="0">
              <a:buNone/>
            </a:pP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   - 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전국 소방대상물 현황</a:t>
            </a:r>
            <a:endParaRPr lang="en-US" altLang="ko-KR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        (https://bigdata-119.kr/goods/goodsInfo?goods_mng_sn=459)</a:t>
            </a:r>
          </a:p>
          <a:p>
            <a:r>
              <a:rPr lang="en-US" altLang="ko-KR" sz="2000" b="1" dirty="0"/>
              <a:t> V-WORLD </a:t>
            </a:r>
            <a:r>
              <a:rPr lang="ko-KR" altLang="en-US" sz="2000" b="1" dirty="0" err="1"/>
              <a:t>디지털트윈국토</a:t>
            </a:r>
            <a:endParaRPr lang="en-US" altLang="ko-KR" sz="2000" b="1" dirty="0"/>
          </a:p>
          <a:p>
            <a:pPr marL="0" indent="0">
              <a:buNone/>
            </a:pP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    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행정구역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_</a:t>
            </a:r>
            <a:r>
              <a:rPr lang="ko-KR" alt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읍면동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</a:t>
            </a:r>
            <a:r>
              <a:rPr lang="ko-KR" alt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법정동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)</a:t>
            </a:r>
          </a:p>
          <a:p>
            <a:pPr marL="0" indent="0">
              <a:buNone/>
            </a:pP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        (https://www.vworld.kr/dtmk/dtmk_ntads_s002.do?dsId=30603)</a:t>
            </a:r>
          </a:p>
          <a:p>
            <a:pPr marL="0" indent="0">
              <a:buNone/>
            </a:pPr>
            <a:endParaRPr lang="en-US" altLang="ko-KR" sz="2000" b="1" dirty="0"/>
          </a:p>
          <a:p>
            <a:pPr marL="0" indent="0">
              <a:buNone/>
            </a:pPr>
            <a:endParaRPr lang="en-US" altLang="ko-KR" sz="20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958C7A1-36C5-B148-296D-B7D0B4D6825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EFF"/>
              </a:clrFrom>
              <a:clrTo>
                <a:srgbClr val="FFFE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61523" y1="72461" x2="63411" y2="79785"/>
                        <a14:foregroundMark x1="59701" y1="29199" x2="61523" y2="30176"/>
                        <a14:backgroundMark x1="18815" y1="9570" x2="82292" y2="3027"/>
                        <a14:backgroundMark x1="82292" y1="3027" x2="90885" y2="62012"/>
                        <a14:backgroundMark x1="90885" y1="62012" x2="86133" y2="85840"/>
                        <a14:backgroundMark x1="86133" y1="85840" x2="61979" y2="93652"/>
                        <a14:backgroundMark x1="61979" y1="93652" x2="26237" y2="86426"/>
                        <a14:backgroundMark x1="26237" y1="86426" x2="13477" y2="36621"/>
                        <a14:backgroundMark x1="13477" y1="36621" x2="12240" y2="1660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214360" y="4044403"/>
            <a:ext cx="3726180" cy="2484120"/>
          </a:xfrm>
          <a:prstGeom prst="rect">
            <a:avLst/>
          </a:prstGeom>
          <a:effectLst>
            <a:outerShdw blurRad="812800" dist="50800" dir="5400000" algn="ctr" rotWithShape="0">
              <a:srgbClr val="000000">
                <a:alpha val="43137"/>
              </a:srgbClr>
            </a:outerShdw>
          </a:effectLst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A474C99B-1CD2-D6BD-EC0C-3599D37F8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736" y="329478"/>
            <a:ext cx="11538528" cy="804842"/>
          </a:xfrm>
        </p:spPr>
        <p:txBody>
          <a:bodyPr/>
          <a:lstStyle/>
          <a:p>
            <a:r>
              <a:rPr lang="ko-KR" altLang="en-US" b="1" dirty="0"/>
              <a:t>데이터 수집 계획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701758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B5A3EB-D712-073A-2DB9-B34E33D4F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데이터 수집 계획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C4CAF8A-0C71-EC2D-4165-688308B355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000" b="1" dirty="0"/>
              <a:t>서울 </a:t>
            </a:r>
            <a:r>
              <a:rPr lang="ko-KR" altLang="en-US" sz="2000" b="1" dirty="0" err="1"/>
              <a:t>열린데이터</a:t>
            </a:r>
            <a:r>
              <a:rPr lang="ko-KR" altLang="en-US" sz="2000" b="1" dirty="0"/>
              <a:t> 광장</a:t>
            </a:r>
            <a:endParaRPr lang="en-US" altLang="ko-KR" sz="2000" b="1" dirty="0"/>
          </a:p>
          <a:p>
            <a:pPr marL="0" indent="0">
              <a:buNone/>
            </a:pPr>
            <a:r>
              <a:rPr lang="en-US" altLang="ko-KR" sz="2000" dirty="0"/>
              <a:t>     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 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서울시 행정동별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원인별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월별 화재 발생 현황</a:t>
            </a:r>
            <a:endParaRPr lang="en-US" altLang="ko-KR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      (https://data.seoul.go.kr/dataList/OA-22581/F/1/datasetView.do)</a:t>
            </a:r>
          </a:p>
          <a:p>
            <a:pPr marL="0" indent="0">
              <a:buNone/>
            </a:pP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   - 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서울시 비상소화장치 위치정보</a:t>
            </a:r>
            <a:endParaRPr lang="en-US" altLang="ko-KR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      (https://data.seoul.go.kr/dataList/OA-21071/S/1/datasetView.do)</a:t>
            </a:r>
          </a:p>
          <a:p>
            <a:pPr marL="0" indent="0">
              <a:buNone/>
            </a:pP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   - 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자치구 단위 서울 생활인구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내국인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)</a:t>
            </a:r>
          </a:p>
          <a:p>
            <a:pPr marL="0" indent="0">
              <a:buNone/>
            </a:pP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      (https://data.seoul.go.kr/dataList/OA-15439/S/1/datasetView.do)</a:t>
            </a:r>
          </a:p>
          <a:p>
            <a:pPr marL="0" indent="0">
              <a:buNone/>
            </a:pP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   - 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자치구 단위 서울 생활인구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단기체류 외국인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)</a:t>
            </a:r>
          </a:p>
          <a:p>
            <a:pPr marL="0" indent="0">
              <a:buNone/>
            </a:pP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      (https://data.seoul.go.kr/dataList/OA-15441/S/1/datasetView.do)</a:t>
            </a:r>
          </a:p>
          <a:p>
            <a:pPr marL="0" indent="0">
              <a:buNone/>
            </a:pP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   - 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자치구 단위 서울 생활인구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장기체류 외국인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)</a:t>
            </a:r>
          </a:p>
          <a:p>
            <a:pPr marL="0" indent="0">
              <a:buNone/>
            </a:pP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      (https://data.seoul.go.kr/dataList/OA-15440/S/1/datasetView.do)</a:t>
            </a:r>
          </a:p>
          <a:p>
            <a:pPr marL="0" indent="0">
              <a:buNone/>
            </a:pP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   - </a:t>
            </a:r>
            <a:r>
              <a:rPr lang="ko-KR" alt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스마트서울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도시데이터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(S-DoT) 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환경정보</a:t>
            </a:r>
            <a:endParaRPr lang="en-US" altLang="ko-KR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       (https://data.seoul.go.kr/dataList/OA-15969/S/1/datasetView.do)</a:t>
            </a:r>
            <a:endParaRPr lang="ko-KR" altLang="en-US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82BD8A4-EEFC-9F54-FD2B-3B7B4969C633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EFF"/>
              </a:clrFrom>
              <a:clrTo>
                <a:srgbClr val="FFFE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61523" y1="72461" x2="63411" y2="79785"/>
                        <a14:foregroundMark x1="59701" y1="29199" x2="61523" y2="30176"/>
                        <a14:backgroundMark x1="18815" y1="9570" x2="82292" y2="3027"/>
                        <a14:backgroundMark x1="82292" y1="3027" x2="90885" y2="62012"/>
                        <a14:backgroundMark x1="90885" y1="62012" x2="86133" y2="85840"/>
                        <a14:backgroundMark x1="86133" y1="85840" x2="61979" y2="93652"/>
                        <a14:backgroundMark x1="61979" y1="93652" x2="26237" y2="86426"/>
                        <a14:backgroundMark x1="26237" y1="86426" x2="13477" y2="36621"/>
                        <a14:backgroundMark x1="13477" y1="36621" x2="12240" y2="1660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214360" y="4044403"/>
            <a:ext cx="3726180" cy="2484120"/>
          </a:xfrm>
          <a:prstGeom prst="rect">
            <a:avLst/>
          </a:prstGeom>
          <a:effectLst>
            <a:outerShdw blurRad="812800" dist="50800" dir="5400000" algn="ctr" rotWithShape="0">
              <a:srgbClr val="000000">
                <a:alpha val="43137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314252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761266-5217-1A30-BF82-CE7209E82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 err="1"/>
              <a:t>전처리</a:t>
            </a:r>
            <a:r>
              <a:rPr lang="ko-KR" altLang="en-US" b="1" dirty="0"/>
              <a:t> 및 분석방법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03C05304-2386-4E7E-EE1D-F4DD404FC9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6737" y="1226916"/>
            <a:ext cx="11538527" cy="4857683"/>
          </a:xfrm>
        </p:spPr>
        <p:txBody>
          <a:bodyPr>
            <a:normAutofit/>
          </a:bodyPr>
          <a:lstStyle/>
          <a:p>
            <a:r>
              <a:rPr lang="ko-KR" altLang="en-US" sz="2000" b="1" dirty="0" err="1"/>
              <a:t>결측치</a:t>
            </a:r>
            <a:r>
              <a:rPr lang="ko-KR" altLang="en-US" sz="2000" b="1" dirty="0"/>
              <a:t> 처리</a:t>
            </a:r>
            <a:endParaRPr lang="en-US" altLang="ko-KR" sz="2000" b="1" dirty="0"/>
          </a:p>
          <a:p>
            <a:pPr marL="0" indent="0">
              <a:buNone/>
            </a:pP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  - </a:t>
            </a:r>
            <a:r>
              <a:rPr lang="ko-KR" alt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결측치가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총 데이터의 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10% 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미만일 경우 단순 삭제 예정</a:t>
            </a:r>
            <a:endParaRPr lang="en-US" altLang="ko-KR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  - 10~30%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일 경우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회귀 분석을 통한 대체 예정</a:t>
            </a:r>
            <a:endParaRPr lang="en-US" altLang="ko-KR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ko-KR" altLang="en-US" sz="2000" b="1" dirty="0"/>
              <a:t>데이터 표기통일</a:t>
            </a:r>
            <a:endParaRPr lang="en-US" altLang="ko-KR" sz="2000" b="1" dirty="0"/>
          </a:p>
          <a:p>
            <a:pPr marL="0" indent="0">
              <a:buNone/>
            </a:pP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  - 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격자정보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위치 정보 </a:t>
            </a:r>
            <a:r>
              <a:rPr lang="ko-KR" alt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활용시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ko-KR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GeoPandas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활용하여 좌표계 통일화 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(GRS80 EPSG:5186)</a:t>
            </a:r>
          </a:p>
          <a:p>
            <a:pPr marL="0" indent="0">
              <a:buNone/>
            </a:pP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  - 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지역 표기를 통일하여 검색 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/ 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활용이 용이하도록 처리 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(‘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구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’, ‘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동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’ 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표기 제거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)</a:t>
            </a:r>
          </a:p>
          <a:p>
            <a:r>
              <a:rPr lang="ko-KR" altLang="en-US" sz="2000" b="1" dirty="0"/>
              <a:t>데이터 통합</a:t>
            </a:r>
            <a:endParaRPr lang="en-US" altLang="ko-KR" sz="2000" b="1" dirty="0"/>
          </a:p>
          <a:p>
            <a:pPr marL="0" indent="0">
              <a:buNone/>
            </a:pP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  - 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내국인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단기 및 장기체류 외국인 데이터를 통합하여 하나의 데이터로 저장</a:t>
            </a:r>
            <a:endParaRPr lang="en-US" altLang="ko-KR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ko-KR" altLang="en-US" sz="2000" b="1" dirty="0"/>
              <a:t>데이터 시각화</a:t>
            </a:r>
            <a:endParaRPr lang="en-US" altLang="ko-KR" sz="2000" b="1" dirty="0"/>
          </a:p>
          <a:p>
            <a:pPr marL="0" indent="0">
              <a:buNone/>
            </a:pP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  - 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각 요소별 화재 횟수의 상관관계를 </a:t>
            </a:r>
            <a:r>
              <a:rPr lang="ko-KR" alt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산점도로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시각화 예정</a:t>
            </a:r>
            <a:endParaRPr lang="en-US" altLang="ko-KR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  - 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공간 데이터를 활용하여 지도 위 시각화 예정</a:t>
            </a:r>
            <a:endParaRPr lang="en-US" altLang="ko-KR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223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5B07EE-BF66-C0E2-5049-A4F161E656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분석 도구 및 기술 스택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4B52CB00-C02B-59D0-A936-B1BDC19CF9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6737" y="1226916"/>
            <a:ext cx="11538527" cy="5631084"/>
          </a:xfrm>
        </p:spPr>
        <p:txBody>
          <a:bodyPr anchor="ctr">
            <a:noAutofit/>
          </a:bodyPr>
          <a:lstStyle/>
          <a:p>
            <a:pPr>
              <a:lnSpc>
                <a:spcPct val="50000"/>
              </a:lnSpc>
            </a:pPr>
            <a:r>
              <a:rPr lang="ko-KR" altLang="en-US" sz="2000" b="1" dirty="0"/>
              <a:t>활용 언어</a:t>
            </a:r>
            <a:endParaRPr lang="en-US" altLang="ko-KR" sz="2000" b="1" dirty="0"/>
          </a:p>
          <a:p>
            <a:pPr marL="0" indent="0">
              <a:lnSpc>
                <a:spcPct val="50000"/>
              </a:lnSpc>
              <a:buNone/>
            </a:pP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  - Python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       데이터 분석을 위한 다양한 라이브러리가 존재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대화 방식 프로그래밍이 가능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ko-KR" altLang="en-US" sz="2000" b="1" dirty="0"/>
              <a:t>활용 라이브러리</a:t>
            </a:r>
            <a:endParaRPr lang="en-US" altLang="ko-KR" sz="2000" b="1" dirty="0"/>
          </a:p>
          <a:p>
            <a:pPr marL="0" indent="0">
              <a:lnSpc>
                <a:spcPct val="50000"/>
              </a:lnSpc>
              <a:buNone/>
            </a:pP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  - pandas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      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데이터 프레임을 활용한 강력한 계산 기능을 갖고 있는 라이브러리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  - </a:t>
            </a:r>
            <a:r>
              <a:rPr lang="en-US" altLang="ko-KR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GeoPandas</a:t>
            </a:r>
            <a:endParaRPr lang="en-US" altLang="ko-KR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       </a:t>
            </a:r>
            <a:r>
              <a:rPr lang="en-US" altLang="ko-KR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DataFrame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상속 </a:t>
            </a:r>
            <a:r>
              <a:rPr lang="en-US" altLang="ko-KR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GeoDataFrame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활용하여 좌표 처리 위한 라이브러리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  - matplotlib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       </a:t>
            </a:r>
            <a:r>
              <a:rPr lang="ko-KR" alt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파이썬을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활용한 데이터 시각화를 위한 라이브러리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  - seaborn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       matplotlib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기반의 손쉬운 시각화 라이브러리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ko-KR" altLang="en-US" sz="2000" b="1" dirty="0"/>
              <a:t>개발 환경</a:t>
            </a:r>
            <a:endParaRPr lang="en-US" altLang="ko-KR" sz="2000" b="1" dirty="0"/>
          </a:p>
          <a:p>
            <a:pPr marL="0" indent="0">
              <a:lnSpc>
                <a:spcPct val="50000"/>
              </a:lnSpc>
              <a:buNone/>
            </a:pP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  - Visual Studio Code 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기반 </a:t>
            </a:r>
            <a:r>
              <a:rPr lang="en-US" altLang="ko-KR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Jupyter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Notebook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      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파이썬 언어를 로컬에서 대화 형식으로 사용하기 위하여 활용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버전 관리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  - GitHub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      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개발 변경 사항 추적 및 오류 발생시 복원 위하여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8" name="Google Shape;635;p40" descr="파이썬 로고 PNG 이미지 | PNGWing">
            <a:extLst>
              <a:ext uri="{FF2B5EF4-FFF2-40B4-BE49-F238E27FC236}">
                <a16:creationId xmlns:a16="http://schemas.microsoft.com/office/drawing/2014/main" id="{915863FB-ED70-D47D-C67D-A48A9DA6185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63374" y="3616723"/>
            <a:ext cx="622431" cy="622431"/>
          </a:xfrm>
          <a:prstGeom prst="rect">
            <a:avLst/>
          </a:prstGeom>
          <a:noFill/>
          <a:ln>
            <a:noFill/>
          </a:ln>
          <a:effectLst>
            <a:outerShdw blurRad="368300" dist="50800" dir="54000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9" name="Google Shape;636;p40">
            <a:extLst>
              <a:ext uri="{FF2B5EF4-FFF2-40B4-BE49-F238E27FC236}">
                <a16:creationId xmlns:a16="http://schemas.microsoft.com/office/drawing/2014/main" id="{215EDE99-AA2C-7836-3FFA-868BDE2CA2D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98450" y="5791732"/>
            <a:ext cx="2212697" cy="531050"/>
          </a:xfrm>
          <a:prstGeom prst="rect">
            <a:avLst/>
          </a:prstGeom>
          <a:noFill/>
          <a:ln>
            <a:noFill/>
          </a:ln>
          <a:effectLst>
            <a:outerShdw blurRad="368300" dist="50800" dir="54000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10" name="Google Shape;637;p40">
            <a:extLst>
              <a:ext uri="{FF2B5EF4-FFF2-40B4-BE49-F238E27FC236}">
                <a16:creationId xmlns:a16="http://schemas.microsoft.com/office/drawing/2014/main" id="{8D94DAD9-E675-64C2-CA6F-609C680FF249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519349" y="4038035"/>
            <a:ext cx="2154078" cy="872385"/>
          </a:xfrm>
          <a:prstGeom prst="rect">
            <a:avLst/>
          </a:prstGeom>
          <a:noFill/>
          <a:ln>
            <a:noFill/>
          </a:ln>
          <a:effectLst>
            <a:outerShdw blurRad="368300" dist="50800" dir="54000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11" name="Google Shape;638;p40">
            <a:extLst>
              <a:ext uri="{FF2B5EF4-FFF2-40B4-BE49-F238E27FC236}">
                <a16:creationId xmlns:a16="http://schemas.microsoft.com/office/drawing/2014/main" id="{7E8703CC-A2CB-E90C-987D-950ABAF2DDDF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402832" y="5186692"/>
            <a:ext cx="2208315" cy="633327"/>
          </a:xfrm>
          <a:prstGeom prst="rect">
            <a:avLst/>
          </a:prstGeom>
          <a:noFill/>
          <a:ln>
            <a:noFill/>
          </a:ln>
          <a:effectLst>
            <a:outerShdw blurRad="368300" dist="50800" dir="54000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12" name="Google Shape;639;p40">
            <a:extLst>
              <a:ext uri="{FF2B5EF4-FFF2-40B4-BE49-F238E27FC236}">
                <a16:creationId xmlns:a16="http://schemas.microsoft.com/office/drawing/2014/main" id="{1689822B-895A-23C8-2FED-80CF503EAA7B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570736" y="4621450"/>
            <a:ext cx="2479249" cy="773553"/>
          </a:xfrm>
          <a:prstGeom prst="rect">
            <a:avLst/>
          </a:prstGeom>
          <a:noFill/>
          <a:ln>
            <a:noFill/>
          </a:ln>
          <a:effectLst>
            <a:outerShdw blurRad="368300" dist="50800" dir="54000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13" name="Google Shape;641;p40" descr="주피터 노트북 단축키 튜토리얼">
            <a:extLst>
              <a:ext uri="{FF2B5EF4-FFF2-40B4-BE49-F238E27FC236}">
                <a16:creationId xmlns:a16="http://schemas.microsoft.com/office/drawing/2014/main" id="{07D39A21-2526-1F46-254F-6BA6B885E83A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 l="26445" r="25227"/>
          <a:stretch/>
        </p:blipFill>
        <p:spPr>
          <a:xfrm>
            <a:off x="8457773" y="5354490"/>
            <a:ext cx="889994" cy="968292"/>
          </a:xfrm>
          <a:prstGeom prst="rect">
            <a:avLst/>
          </a:prstGeom>
          <a:noFill/>
          <a:ln>
            <a:noFill/>
          </a:ln>
          <a:effectLst>
            <a:outerShdw blurRad="368300" dist="50800" dir="54000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14" name="Google Shape;642;p40">
            <a:extLst>
              <a:ext uri="{FF2B5EF4-FFF2-40B4-BE49-F238E27FC236}">
                <a16:creationId xmlns:a16="http://schemas.microsoft.com/office/drawing/2014/main" id="{8BD30CC2-093A-6469-74D4-633DBBEAEF8B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 l="20431" r="20585"/>
          <a:stretch/>
        </p:blipFill>
        <p:spPr>
          <a:xfrm>
            <a:off x="10989635" y="4723735"/>
            <a:ext cx="621512" cy="568981"/>
          </a:xfrm>
          <a:prstGeom prst="rect">
            <a:avLst/>
          </a:prstGeom>
          <a:noFill/>
          <a:ln>
            <a:noFill/>
          </a:ln>
          <a:effectLst>
            <a:outerShdw blurRad="368300" dist="50800" dir="54000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15" name="Google Shape;643;p40" descr="세계 최대 AI 개발자 플랫폼 '깃허브' 한국에 힘준다…“한국은 엄청난 잠재력 시장” &gt; IT News | LinuxDataSystem  Community">
            <a:extLst>
              <a:ext uri="{FF2B5EF4-FFF2-40B4-BE49-F238E27FC236}">
                <a16:creationId xmlns:a16="http://schemas.microsoft.com/office/drawing/2014/main" id="{13D11BE0-2733-1C7E-3157-AC74CEDAACB5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731613" y="5707173"/>
            <a:ext cx="738713" cy="615609"/>
          </a:xfrm>
          <a:prstGeom prst="rect">
            <a:avLst/>
          </a:prstGeom>
          <a:noFill/>
          <a:ln>
            <a:noFill/>
          </a:ln>
          <a:effectLst>
            <a:outerShdw blurRad="368300" dist="50800" dir="5400000" algn="ctr" rotWithShape="0">
              <a:srgbClr val="000000">
                <a:alpha val="43137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709381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530</TotalTime>
  <Words>1530</Words>
  <Application>Microsoft Office PowerPoint</Application>
  <PresentationFormat>와이드스크린</PresentationFormat>
  <Paragraphs>173</Paragraphs>
  <Slides>13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9" baseType="lpstr">
      <vt:lpstr>Wingdings</vt:lpstr>
      <vt:lpstr>Arial</vt:lpstr>
      <vt:lpstr>Pretendard</vt:lpstr>
      <vt:lpstr>Pretendard Variable</vt:lpstr>
      <vt:lpstr>맑은 고딕</vt:lpstr>
      <vt:lpstr>Office 테마</vt:lpstr>
      <vt:lpstr>서울시 지역별 특징에 따른 화재 발생 상관관계 분석</vt:lpstr>
      <vt:lpstr>PowerPoint 프레젠테이션</vt:lpstr>
      <vt:lpstr>주제 선정 이유 및 배경</vt:lpstr>
      <vt:lpstr>주제 선정 이유 및 배경</vt:lpstr>
      <vt:lpstr>데이터 수집 계획</vt:lpstr>
      <vt:lpstr>데이터 수집 계획</vt:lpstr>
      <vt:lpstr>데이터 수집 계획</vt:lpstr>
      <vt:lpstr>전처리 및 분석방법</vt:lpstr>
      <vt:lpstr>분석 도구 및 기술 스택</vt:lpstr>
      <vt:lpstr>기대 결과 및 활용 방안</vt:lpstr>
      <vt:lpstr>일정 계획</vt:lpstr>
      <vt:lpstr>일정 계획</vt:lpstr>
      <vt:lpstr>참고문헌 및 출처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조예성</dc:creator>
  <cp:lastModifiedBy>123 User</cp:lastModifiedBy>
  <cp:revision>49</cp:revision>
  <dcterms:created xsi:type="dcterms:W3CDTF">2025-10-16T11:01:05Z</dcterms:created>
  <dcterms:modified xsi:type="dcterms:W3CDTF">2025-11-02T09:20:02Z</dcterms:modified>
</cp:coreProperties>
</file>